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4" r:id="rId3"/>
    <p:sldId id="258" r:id="rId4"/>
    <p:sldId id="259" r:id="rId5"/>
    <p:sldId id="261" r:id="rId6"/>
    <p:sldId id="262" r:id="rId7"/>
    <p:sldId id="260" r:id="rId8"/>
    <p:sldId id="265" r:id="rId9"/>
    <p:sldId id="266" r:id="rId10"/>
    <p:sldId id="267" r:id="rId11"/>
    <p:sldId id="268" r:id="rId12"/>
    <p:sldId id="271" r:id="rId13"/>
    <p:sldId id="269" r:id="rId14"/>
    <p:sldId id="270" r:id="rId15"/>
    <p:sldId id="272" r:id="rId16"/>
    <p:sldId id="273" r:id="rId17"/>
    <p:sldId id="274" r:id="rId18"/>
    <p:sldId id="280" r:id="rId19"/>
    <p:sldId id="281" r:id="rId20"/>
    <p:sldId id="282" r:id="rId21"/>
    <p:sldId id="283" r:id="rId22"/>
    <p:sldId id="277" r:id="rId23"/>
    <p:sldId id="278" r:id="rId24"/>
    <p:sldId id="275" r:id="rId25"/>
    <p:sldId id="276" r:id="rId26"/>
    <p:sldId id="279" r:id="rId2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6A16"/>
    <a:srgbClr val="F98007"/>
    <a:srgbClr val="00C400"/>
    <a:srgbClr val="CF6A17"/>
    <a:srgbClr val="008000"/>
    <a:srgbClr val="008A00"/>
    <a:srgbClr val="80420E"/>
    <a:srgbClr val="A4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349" autoAdjust="0"/>
  </p:normalViewPr>
  <p:slideViewPr>
    <p:cSldViewPr>
      <p:cViewPr varScale="1">
        <p:scale>
          <a:sx n="102" d="100"/>
          <a:sy n="102" d="100"/>
        </p:scale>
        <p:origin x="-2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Triangolo isosce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540544" y="776288"/>
            <a:ext cx="8062912" cy="1470025"/>
          </a:xfrm>
        </p:spPr>
        <p:txBody>
          <a:bodyPr anchor="b">
            <a:normAutofit/>
          </a:bodyPr>
          <a:lstStyle>
            <a:lvl1pPr algn="r">
              <a:defRPr sz="4400"/>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1371600" y="6012656"/>
            <a:ext cx="5791200" cy="365125"/>
          </a:xfrm>
        </p:spPr>
        <p:txBody>
          <a:bodyPr tIns="0" bIns="0" anchor="t"/>
          <a:lstStyle>
            <a:lvl1pPr algn="r">
              <a:defRPr sz="1000"/>
            </a:lvl1pPr>
          </a:lstStyle>
          <a:p>
            <a:fld id="{1E5C8A5C-7284-4DD1-85E3-F75A1BBA3EED}" type="datetimeFigureOut">
              <a:rPr lang="it-IT" smtClean="0"/>
              <a:pPr/>
              <a:t>17/11/2020</a:t>
            </a:fld>
            <a:endParaRPr lang="it-IT"/>
          </a:p>
        </p:txBody>
      </p:sp>
      <p:sp>
        <p:nvSpPr>
          <p:cNvPr id="17" name="Segnaposto piè di pagina 16"/>
          <p:cNvSpPr>
            <a:spLocks noGrp="1"/>
          </p:cNvSpPr>
          <p:nvPr>
            <p:ph type="ftr" sz="quarter" idx="11"/>
          </p:nvPr>
        </p:nvSpPr>
        <p:spPr>
          <a:xfrm>
            <a:off x="1371600" y="5650704"/>
            <a:ext cx="5791200" cy="365125"/>
          </a:xfrm>
        </p:spPr>
        <p:txBody>
          <a:bodyPr tIns="0" bIns="0" anchor="b"/>
          <a:lstStyle>
            <a:lvl1pPr algn="r">
              <a:defRPr sz="1100"/>
            </a:lvl1pPr>
          </a:lstStyle>
          <a:p>
            <a:endParaRPr lang="it-IT"/>
          </a:p>
        </p:txBody>
      </p:sp>
      <p:sp>
        <p:nvSpPr>
          <p:cNvPr id="29" name="Segnaposto numero diapositiva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E460DA6-31AB-45AE-B6FB-A88745843B11}"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E5C8A5C-7284-4DD1-85E3-F75A1BBA3EED}" type="datetimeFigureOut">
              <a:rPr lang="it-IT" smtClean="0"/>
              <a:pPr/>
              <a:t>17/11/2020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E460DA6-31AB-45AE-B6FB-A88745843B11}"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1800" y="381000"/>
            <a:ext cx="1905000" cy="5486400"/>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381000"/>
            <a:ext cx="6248400" cy="5486400"/>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E5C8A5C-7284-4DD1-85E3-F75A1BBA3EED}" type="datetimeFigureOut">
              <a:rPr lang="it-IT" smtClean="0"/>
              <a:pPr/>
              <a:t>17/11/2020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E460DA6-31AB-45AE-B6FB-A88745843B11}"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67494"/>
            <a:ext cx="8229600" cy="1399032"/>
          </a:xfrm>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a:xfrm>
            <a:off x="457200" y="1882808"/>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4791456" y="6480048"/>
            <a:ext cx="2133600" cy="301752"/>
          </a:xfrm>
        </p:spPr>
        <p:txBody>
          <a:bodyPr/>
          <a:lstStyle/>
          <a:p>
            <a:fld id="{1E5C8A5C-7284-4DD1-85E3-F75A1BBA3EED}" type="datetimeFigureOut">
              <a:rPr lang="it-IT" smtClean="0"/>
              <a:pPr/>
              <a:t>17/11/2020</a:t>
            </a:fld>
            <a:endParaRPr lang="it-IT"/>
          </a:p>
        </p:txBody>
      </p:sp>
      <p:sp>
        <p:nvSpPr>
          <p:cNvPr id="5" name="Segnaposto piè di pagina 4"/>
          <p:cNvSpPr>
            <a:spLocks noGrp="1"/>
          </p:cNvSpPr>
          <p:nvPr>
            <p:ph type="ftr" sz="quarter" idx="11"/>
          </p:nvPr>
        </p:nvSpPr>
        <p:spPr>
          <a:xfrm>
            <a:off x="457200" y="6480969"/>
            <a:ext cx="4260056" cy="300831"/>
          </a:xfrm>
        </p:spPr>
        <p:txBody>
          <a:bodyPr/>
          <a:lstStyle/>
          <a:p>
            <a:endParaRPr lang="it-IT"/>
          </a:p>
        </p:txBody>
      </p:sp>
      <p:sp>
        <p:nvSpPr>
          <p:cNvPr id="6" name="Segnaposto numero diapositiva 5"/>
          <p:cNvSpPr>
            <a:spLocks noGrp="1"/>
          </p:cNvSpPr>
          <p:nvPr>
            <p:ph type="sldNum" sz="quarter" idx="12"/>
          </p:nvPr>
        </p:nvSpPr>
        <p:spPr/>
        <p:txBody>
          <a:bodyPr/>
          <a:lstStyle/>
          <a:p>
            <a:fld id="{FE460DA6-31AB-45AE-B6FB-A88745843B11}"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2">
        <a:schemeClr val="bg1"/>
      </p:bgRef>
    </p:bg>
    <p:spTree>
      <p:nvGrpSpPr>
        <p:cNvPr id="1" name=""/>
        <p:cNvGrpSpPr/>
        <p:nvPr/>
      </p:nvGrpSpPr>
      <p:grpSpPr>
        <a:xfrm>
          <a:off x="0" y="0"/>
          <a:ext cx="0" cy="0"/>
          <a:chOff x="0" y="0"/>
          <a:chExt cx="0" cy="0"/>
        </a:xfrm>
      </p:grpSpPr>
      <p:sp>
        <p:nvSpPr>
          <p:cNvPr id="9" name="Triangolo rettangolo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iangolo isosce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Segnaposto data 3"/>
          <p:cNvSpPr>
            <a:spLocks noGrp="1"/>
          </p:cNvSpPr>
          <p:nvPr>
            <p:ph type="dt" sz="half" idx="10"/>
          </p:nvPr>
        </p:nvSpPr>
        <p:spPr>
          <a:xfrm>
            <a:off x="6955632" y="6477000"/>
            <a:ext cx="2133600" cy="304800"/>
          </a:xfrm>
        </p:spPr>
        <p:txBody>
          <a:bodyPr/>
          <a:lstStyle/>
          <a:p>
            <a:fld id="{1E5C8A5C-7284-4DD1-85E3-F75A1BBA3EED}" type="datetimeFigureOut">
              <a:rPr lang="it-IT" smtClean="0"/>
              <a:pPr/>
              <a:t>17/11/2020</a:t>
            </a:fld>
            <a:endParaRPr lang="it-IT"/>
          </a:p>
        </p:txBody>
      </p:sp>
      <p:sp>
        <p:nvSpPr>
          <p:cNvPr id="5" name="Segnaposto piè di pagina 4"/>
          <p:cNvSpPr>
            <a:spLocks noGrp="1"/>
          </p:cNvSpPr>
          <p:nvPr>
            <p:ph type="ftr" sz="quarter" idx="11"/>
          </p:nvPr>
        </p:nvSpPr>
        <p:spPr>
          <a:xfrm>
            <a:off x="2619376" y="6480969"/>
            <a:ext cx="4260056" cy="300831"/>
          </a:xfrm>
        </p:spPr>
        <p:txBody>
          <a:bodyPr/>
          <a:lstStyle/>
          <a:p>
            <a:endParaRPr lang="it-IT"/>
          </a:p>
        </p:txBody>
      </p:sp>
      <p:sp>
        <p:nvSpPr>
          <p:cNvPr id="6" name="Segnaposto numero diapositiva 5"/>
          <p:cNvSpPr>
            <a:spLocks noGrp="1"/>
          </p:cNvSpPr>
          <p:nvPr>
            <p:ph type="sldNum" sz="quarter" idx="12"/>
          </p:nvPr>
        </p:nvSpPr>
        <p:spPr>
          <a:xfrm>
            <a:off x="8451056" y="809624"/>
            <a:ext cx="502920" cy="300831"/>
          </a:xfrm>
        </p:spPr>
        <p:txBody>
          <a:bodyPr/>
          <a:lstStyle/>
          <a:p>
            <a:fld id="{FE460DA6-31AB-45AE-B6FB-A88745843B11}" type="slidenum">
              <a:rPr lang="it-IT" smtClean="0"/>
              <a:pPr/>
              <a:t>‹N›</a:t>
            </a:fld>
            <a:endParaRPr lang="it-IT"/>
          </a:p>
        </p:txBody>
      </p:sp>
      <p:cxnSp>
        <p:nvCxnSpPr>
          <p:cNvPr id="11" name="Connettore 1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olo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marL="0" algn="l">
              <a:defRPr/>
            </a:lvl1p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4791456" y="6480969"/>
            <a:ext cx="2133600" cy="301752"/>
          </a:xfrm>
        </p:spPr>
        <p:txBody>
          <a:bodyPr/>
          <a:lstStyle/>
          <a:p>
            <a:fld id="{1E5C8A5C-7284-4DD1-85E3-F75A1BBA3EED}" type="datetimeFigureOut">
              <a:rPr lang="it-IT" smtClean="0"/>
              <a:pPr/>
              <a:t>17/11/2020</a:t>
            </a:fld>
            <a:endParaRPr lang="it-IT"/>
          </a:p>
        </p:txBody>
      </p:sp>
      <p:sp>
        <p:nvSpPr>
          <p:cNvPr id="6" name="Segnaposto piè di pagina 5"/>
          <p:cNvSpPr>
            <a:spLocks noGrp="1"/>
          </p:cNvSpPr>
          <p:nvPr>
            <p:ph type="ftr" sz="quarter" idx="11"/>
          </p:nvPr>
        </p:nvSpPr>
        <p:spPr>
          <a:xfrm>
            <a:off x="457200" y="6480969"/>
            <a:ext cx="4260056" cy="301752"/>
          </a:xfrm>
        </p:spPr>
        <p:txBody>
          <a:bodyPr/>
          <a:lstStyle/>
          <a:p>
            <a:endParaRPr lang="it-IT"/>
          </a:p>
        </p:txBody>
      </p:sp>
      <p:sp>
        <p:nvSpPr>
          <p:cNvPr id="7" name="Segnaposto numero diapositiva 6"/>
          <p:cNvSpPr>
            <a:spLocks noGrp="1"/>
          </p:cNvSpPr>
          <p:nvPr>
            <p:ph type="sldNum" sz="quarter" idx="12"/>
          </p:nvPr>
        </p:nvSpPr>
        <p:spPr>
          <a:xfrm>
            <a:off x="7589520" y="6480969"/>
            <a:ext cx="502920" cy="301752"/>
          </a:xfrm>
        </p:spPr>
        <p:txBody>
          <a:bodyPr/>
          <a:lstStyle/>
          <a:p>
            <a:fld id="{FE460DA6-31AB-45AE-B6FB-A88745843B11}"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a:xfrm>
            <a:off x="4791456" y="6480969"/>
            <a:ext cx="2130552" cy="301752"/>
          </a:xfrm>
        </p:spPr>
        <p:txBody>
          <a:bodyPr/>
          <a:lstStyle/>
          <a:p>
            <a:fld id="{1E5C8A5C-7284-4DD1-85E3-F75A1BBA3EED}" type="datetimeFigureOut">
              <a:rPr lang="it-IT" smtClean="0"/>
              <a:pPr/>
              <a:t>17/11/2020</a:t>
            </a:fld>
            <a:endParaRPr lang="it-IT"/>
          </a:p>
        </p:txBody>
      </p:sp>
      <p:sp>
        <p:nvSpPr>
          <p:cNvPr id="8" name="Segnaposto piè di pagina 7"/>
          <p:cNvSpPr>
            <a:spLocks noGrp="1"/>
          </p:cNvSpPr>
          <p:nvPr>
            <p:ph type="ftr" sz="quarter" idx="11"/>
          </p:nvPr>
        </p:nvSpPr>
        <p:spPr>
          <a:xfrm>
            <a:off x="457200" y="6480969"/>
            <a:ext cx="4261104" cy="301752"/>
          </a:xfrm>
        </p:spPr>
        <p:txBody>
          <a:bodyPr/>
          <a:lstStyle/>
          <a:p>
            <a:endParaRPr lang="it-IT"/>
          </a:p>
        </p:txBody>
      </p:sp>
      <p:sp>
        <p:nvSpPr>
          <p:cNvPr id="9" name="Segnaposto numero diapositiva 8"/>
          <p:cNvSpPr>
            <a:spLocks noGrp="1"/>
          </p:cNvSpPr>
          <p:nvPr>
            <p:ph type="sldNum" sz="quarter" idx="12"/>
          </p:nvPr>
        </p:nvSpPr>
        <p:spPr>
          <a:xfrm>
            <a:off x="7589520" y="6483096"/>
            <a:ext cx="502920" cy="301752"/>
          </a:xfrm>
        </p:spPr>
        <p:txBody>
          <a:bodyPr/>
          <a:lstStyle>
            <a:lvl1pPr algn="ctr">
              <a:defRPr/>
            </a:lvl1pPr>
          </a:lstStyle>
          <a:p>
            <a:fld id="{FE460DA6-31AB-45AE-B6FB-A88745843B11}"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b="0"/>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1E5C8A5C-7284-4DD1-85E3-F75A1BBA3EED}" type="datetimeFigureOut">
              <a:rPr lang="it-IT" smtClean="0"/>
              <a:pPr/>
              <a:t>17/11/2020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E460DA6-31AB-45AE-B6FB-A88745843B11}"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791456" y="6480969"/>
            <a:ext cx="2133600" cy="301752"/>
          </a:xfrm>
        </p:spPr>
        <p:txBody>
          <a:bodyPr/>
          <a:lstStyle/>
          <a:p>
            <a:fld id="{1E5C8A5C-7284-4DD1-85E3-F75A1BBA3EED}" type="datetimeFigureOut">
              <a:rPr lang="it-IT" smtClean="0"/>
              <a:pPr/>
              <a:t>17/11/2020</a:t>
            </a:fld>
            <a:endParaRPr lang="it-IT"/>
          </a:p>
        </p:txBody>
      </p:sp>
      <p:sp>
        <p:nvSpPr>
          <p:cNvPr id="3" name="Segnaposto piè di pagina 2"/>
          <p:cNvSpPr>
            <a:spLocks noGrp="1"/>
          </p:cNvSpPr>
          <p:nvPr>
            <p:ph type="ftr" sz="quarter" idx="11"/>
          </p:nvPr>
        </p:nvSpPr>
        <p:spPr>
          <a:xfrm>
            <a:off x="457200" y="6481890"/>
            <a:ext cx="4260056" cy="300831"/>
          </a:xfrm>
        </p:spPr>
        <p:txBody>
          <a:bodyPr/>
          <a:lstStyle/>
          <a:p>
            <a:endParaRPr lang="it-IT"/>
          </a:p>
        </p:txBody>
      </p:sp>
      <p:sp>
        <p:nvSpPr>
          <p:cNvPr id="4" name="Segnaposto numero diapositiva 3"/>
          <p:cNvSpPr>
            <a:spLocks noGrp="1"/>
          </p:cNvSpPr>
          <p:nvPr>
            <p:ph type="sldNum" sz="quarter" idx="12"/>
          </p:nvPr>
        </p:nvSpPr>
        <p:spPr>
          <a:xfrm>
            <a:off x="7589520" y="6480969"/>
            <a:ext cx="502920" cy="301752"/>
          </a:xfrm>
        </p:spPr>
        <p:txBody>
          <a:bodyPr/>
          <a:lstStyle/>
          <a:p>
            <a:fld id="{FE460DA6-31AB-45AE-B6FB-A88745843B11}"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278976" y="6556248"/>
            <a:ext cx="2133600" cy="301752"/>
          </a:xfrm>
        </p:spPr>
        <p:txBody>
          <a:bodyPr/>
          <a:lstStyle>
            <a:lvl1pPr>
              <a:defRPr sz="900"/>
            </a:lvl1pPr>
          </a:lstStyle>
          <a:p>
            <a:fld id="{1E5C8A5C-7284-4DD1-85E3-F75A1BBA3EED}" type="datetimeFigureOut">
              <a:rPr lang="it-IT" smtClean="0"/>
              <a:pPr/>
              <a:t>17/11/2020</a:t>
            </a:fld>
            <a:endParaRPr lang="it-IT"/>
          </a:p>
        </p:txBody>
      </p:sp>
      <p:sp>
        <p:nvSpPr>
          <p:cNvPr id="6" name="Segnaposto piè di pagina 5"/>
          <p:cNvSpPr>
            <a:spLocks noGrp="1"/>
          </p:cNvSpPr>
          <p:nvPr>
            <p:ph type="ftr" sz="quarter" idx="11"/>
          </p:nvPr>
        </p:nvSpPr>
        <p:spPr>
          <a:xfrm>
            <a:off x="1135856" y="6556248"/>
            <a:ext cx="5143120" cy="301752"/>
          </a:xfrm>
        </p:spPr>
        <p:txBody>
          <a:bodyPr/>
          <a:lstStyle>
            <a:lvl1pPr>
              <a:defRPr sz="900"/>
            </a:lvl1pPr>
          </a:lstStyle>
          <a:p>
            <a:endParaRPr lang="it-IT"/>
          </a:p>
        </p:txBody>
      </p:sp>
      <p:sp>
        <p:nvSpPr>
          <p:cNvPr id="7" name="Segnaposto numero diapositiva 6"/>
          <p:cNvSpPr>
            <a:spLocks noGrp="1"/>
          </p:cNvSpPr>
          <p:nvPr>
            <p:ph type="sldNum" sz="quarter" idx="12"/>
          </p:nvPr>
        </p:nvSpPr>
        <p:spPr>
          <a:xfrm>
            <a:off x="8410576" y="6556248"/>
            <a:ext cx="502920" cy="301752"/>
          </a:xfrm>
        </p:spPr>
        <p:txBody>
          <a:bodyPr/>
          <a:lstStyle>
            <a:lvl1pPr>
              <a:defRPr sz="900"/>
            </a:lvl1pPr>
          </a:lstStyle>
          <a:p>
            <a:fld id="{FE460DA6-31AB-45AE-B6FB-A88745843B11}"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a:xfrm>
            <a:off x="6108192" y="6556248"/>
            <a:ext cx="2103120" cy="301752"/>
          </a:xfrm>
        </p:spPr>
        <p:txBody>
          <a:bodyPr/>
          <a:lstStyle>
            <a:lvl1pPr>
              <a:defRPr sz="900"/>
            </a:lvl1pPr>
          </a:lstStyle>
          <a:p>
            <a:fld id="{1E5C8A5C-7284-4DD1-85E3-F75A1BBA3EED}" type="datetimeFigureOut">
              <a:rPr lang="it-IT" smtClean="0"/>
              <a:pPr/>
              <a:t>17/11/2020</a:t>
            </a:fld>
            <a:endParaRPr lang="it-IT"/>
          </a:p>
        </p:txBody>
      </p:sp>
      <p:sp>
        <p:nvSpPr>
          <p:cNvPr id="6" name="Segnaposto piè di pagina 5"/>
          <p:cNvSpPr>
            <a:spLocks noGrp="1"/>
          </p:cNvSpPr>
          <p:nvPr>
            <p:ph type="ftr" sz="quarter" idx="11"/>
          </p:nvPr>
        </p:nvSpPr>
        <p:spPr>
          <a:xfrm>
            <a:off x="1170432" y="6557169"/>
            <a:ext cx="4948072" cy="301752"/>
          </a:xfrm>
        </p:spPr>
        <p:txBody>
          <a:bodyPr/>
          <a:lstStyle>
            <a:lvl1pPr>
              <a:defRPr sz="900"/>
            </a:lvl1pPr>
          </a:lstStyle>
          <a:p>
            <a:endParaRPr lang="it-IT"/>
          </a:p>
        </p:txBody>
      </p:sp>
      <p:sp>
        <p:nvSpPr>
          <p:cNvPr id="7" name="Segnaposto numero diapositiva 6"/>
          <p:cNvSpPr>
            <a:spLocks noGrp="1"/>
          </p:cNvSpPr>
          <p:nvPr>
            <p:ph type="sldNum" sz="quarter" idx="12"/>
          </p:nvPr>
        </p:nvSpPr>
        <p:spPr>
          <a:xfrm>
            <a:off x="8217192" y="6556248"/>
            <a:ext cx="365760" cy="301752"/>
          </a:xfrm>
        </p:spPr>
        <p:txBody>
          <a:bodyPr/>
          <a:lstStyle>
            <a:lvl1pPr algn="ctr">
              <a:defRPr sz="900"/>
            </a:lvl1pPr>
          </a:lstStyle>
          <a:p>
            <a:fld id="{FE460DA6-31AB-45AE-B6FB-A88745843B11}"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iangolo rettangolo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Connettore 1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ttore 1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Segnaposto titolo 21"/>
          <p:cNvSpPr>
            <a:spLocks noGrp="1"/>
          </p:cNvSpPr>
          <p:nvPr>
            <p:ph type="title"/>
          </p:nvPr>
        </p:nvSpPr>
        <p:spPr>
          <a:xfrm>
            <a:off x="457200" y="267494"/>
            <a:ext cx="8229600" cy="1399032"/>
          </a:xfrm>
          <a:prstGeom prst="rect">
            <a:avLst/>
          </a:prstGeom>
        </p:spPr>
        <p:txBody>
          <a:bodyPr vert="horz" anchor="ctr">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E5C8A5C-7284-4DD1-85E3-F75A1BBA3EED}" type="datetimeFigureOut">
              <a:rPr lang="it-IT" smtClean="0"/>
              <a:pPr/>
              <a:t>17/11/2020</a:t>
            </a:fld>
            <a:endParaRPr lang="it-IT"/>
          </a:p>
        </p:txBody>
      </p:sp>
      <p:sp>
        <p:nvSpPr>
          <p:cNvPr id="3" name="Segnaposto piè di pagina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it-IT"/>
          </a:p>
        </p:txBody>
      </p:sp>
      <p:sp>
        <p:nvSpPr>
          <p:cNvPr id="23" name="Segnaposto numero diapositiva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E460DA6-31AB-45AE-B6FB-A88745843B11}"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slide" Target="slide9.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slide" Target="slide19.xml"/></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slide" Target="slide26.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 Target="slide12.xml"/><Relationship Id="rId7" Type="http://schemas.openxmlformats.org/officeDocument/2006/relationships/slide" Target="slide10.xml"/><Relationship Id="rId2"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67544" y="1052736"/>
            <a:ext cx="8229600" cy="977280"/>
          </a:xfrm>
        </p:spPr>
        <p:txBody>
          <a:bodyPr>
            <a:normAutofit/>
          </a:bodyPr>
          <a:lstStyle/>
          <a:p>
            <a:r>
              <a:rPr lang="it-IT" b="1" i="1" dirty="0" smtClean="0"/>
              <a:t> IL ROMANTICISMO</a:t>
            </a:r>
            <a:endParaRPr lang="it-IT" b="1" i="1" dirty="0"/>
          </a:p>
        </p:txBody>
      </p:sp>
      <p:sp>
        <p:nvSpPr>
          <p:cNvPr id="3" name="Sottotitolo 2"/>
          <p:cNvSpPr>
            <a:spLocks noGrp="1"/>
          </p:cNvSpPr>
          <p:nvPr>
            <p:ph type="subTitle" idx="1"/>
          </p:nvPr>
        </p:nvSpPr>
        <p:spPr>
          <a:xfrm>
            <a:off x="179512" y="3573016"/>
            <a:ext cx="4176464" cy="2952328"/>
          </a:xfrm>
          <a:noFill/>
          <a:ln/>
        </p:spPr>
        <p:style>
          <a:lnRef idx="2">
            <a:schemeClr val="accent2"/>
          </a:lnRef>
          <a:fillRef idx="1">
            <a:schemeClr val="lt1"/>
          </a:fillRef>
          <a:effectRef idx="0">
            <a:schemeClr val="accent2"/>
          </a:effectRef>
          <a:fontRef idx="minor">
            <a:schemeClr val="dk1"/>
          </a:fontRef>
        </p:style>
        <p:txBody>
          <a:bodyPr>
            <a:normAutofit/>
          </a:bodyPr>
          <a:lstStyle/>
          <a:p>
            <a:pPr algn="l"/>
            <a:r>
              <a:rPr lang="it-IT" dirty="0" smtClean="0">
                <a:solidFill>
                  <a:schemeClr val="accent5">
                    <a:lumMod val="50000"/>
                  </a:schemeClr>
                </a:solidFill>
              </a:rPr>
              <a:t>movimento artistico,musicale, culturale e letterario sviluppatosi tra la fine del sec. XVIII e i primi decenni del sec. XIX.</a:t>
            </a:r>
            <a:endParaRPr lang="it-IT" dirty="0">
              <a:solidFill>
                <a:schemeClr val="accent5">
                  <a:lumMod val="50000"/>
                </a:schemeClr>
              </a:solidFill>
            </a:endParaRPr>
          </a:p>
        </p:txBody>
      </p:sp>
      <p:sp>
        <p:nvSpPr>
          <p:cNvPr id="4" name="Rettangolo 3"/>
          <p:cNvSpPr/>
          <p:nvPr/>
        </p:nvSpPr>
        <p:spPr>
          <a:xfrm>
            <a:off x="251520" y="188640"/>
            <a:ext cx="2448272" cy="461665"/>
          </a:xfrm>
          <a:prstGeom prst="rect">
            <a:avLst/>
          </a:prstGeom>
        </p:spPr>
        <p:txBody>
          <a:bodyPr wrap="square">
            <a:spAutoFit/>
          </a:bodyPr>
          <a:lstStyle/>
          <a:p>
            <a:r>
              <a:rPr lang="it-IT" sz="2400" dirty="0" smtClean="0">
                <a:solidFill>
                  <a:schemeClr val="accent1">
                    <a:lumMod val="75000"/>
                  </a:schemeClr>
                </a:solidFill>
                <a:latin typeface="Chiller" pitchFamily="82" charset="0"/>
              </a:rPr>
              <a:t>Luisa Lioce  4°AT</a:t>
            </a:r>
            <a:endParaRPr lang="it-IT" sz="2400" dirty="0">
              <a:solidFill>
                <a:schemeClr val="accent1">
                  <a:lumMod val="75000"/>
                </a:schemeClr>
              </a:solidFill>
              <a:latin typeface="Chiller" pitchFamily="82" charset="0"/>
            </a:endParaRPr>
          </a:p>
        </p:txBody>
      </p:sp>
      <p:sp>
        <p:nvSpPr>
          <p:cNvPr id="5" name="Rettangolo 4"/>
          <p:cNvSpPr/>
          <p:nvPr/>
        </p:nvSpPr>
        <p:spPr>
          <a:xfrm>
            <a:off x="6948264" y="2060848"/>
            <a:ext cx="1691680" cy="430887"/>
          </a:xfrm>
          <a:prstGeom prst="rect">
            <a:avLst/>
          </a:prstGeom>
        </p:spPr>
        <p:txBody>
          <a:bodyPr wrap="square">
            <a:spAutoFit/>
          </a:bodyPr>
          <a:lstStyle/>
          <a:p>
            <a:pPr algn="r"/>
            <a:r>
              <a:rPr lang="it-IT" sz="2200" dirty="0" smtClean="0">
                <a:solidFill>
                  <a:schemeClr val="accent1">
                    <a:lumMod val="60000"/>
                    <a:lumOff val="40000"/>
                  </a:schemeClr>
                </a:solidFill>
                <a:latin typeface="Brush Script MT" pitchFamily="66" charset="0"/>
              </a:rPr>
              <a:t>prima parte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88640"/>
            <a:ext cx="3651962"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it-IT" b="1" dirty="0" smtClean="0"/>
              <a:t>Il viandante sul mare di nebbia</a:t>
            </a:r>
            <a:endParaRPr lang="it-IT" dirty="0"/>
          </a:p>
        </p:txBody>
      </p:sp>
      <p:sp>
        <p:nvSpPr>
          <p:cNvPr id="22529" name="Rectangle 1"/>
          <p:cNvSpPr>
            <a:spLocks noChangeArrowheads="1"/>
          </p:cNvSpPr>
          <p:nvPr/>
        </p:nvSpPr>
        <p:spPr bwMode="auto">
          <a:xfrm>
            <a:off x="3275856" y="548680"/>
            <a:ext cx="5868144" cy="5839927"/>
          </a:xfrm>
          <a:prstGeom prst="rect">
            <a:avLst/>
          </a:prstGeom>
          <a:noFill/>
          <a:ln>
            <a:noFill/>
            <a:headEnd/>
            <a:tailEnd/>
          </a:ln>
        </p:spPr>
        <p:style>
          <a:lnRef idx="1">
            <a:schemeClr val="accent5"/>
          </a:lnRef>
          <a:fillRef idx="2">
            <a:schemeClr val="accent5"/>
          </a:fillRef>
          <a:effectRef idx="1">
            <a:schemeClr val="accent5"/>
          </a:effectRef>
          <a:fontRef idx="minor">
            <a:schemeClr val="dk1"/>
          </a:fontRef>
        </p:style>
        <p:txBody>
          <a:bodyPr vert="horz" wrap="square" lIns="91440" tIns="304704" rIns="91440" bIns="114264"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i="0" u="none" strike="noStrike" cap="none" normalizeH="0" baseline="0" dirty="0" smtClean="0">
                <a:ln>
                  <a:noFill/>
                </a:ln>
                <a:solidFill>
                  <a:schemeClr val="accent6">
                    <a:lumMod val="75000"/>
                  </a:schemeClr>
                </a:solidFill>
                <a:effectLst/>
                <a:latin typeface="Arial" pitchFamily="34" charset="0"/>
                <a:ea typeface="Times New Roman" pitchFamily="18" charset="0"/>
                <a:cs typeface="Arial" pitchFamily="34" charset="0"/>
              </a:rPr>
              <a:t>Al centro della composizione, in primo piano, un viandante solitario si staglia in controluce su un precipizio roccioso, dando la schiena all'osservatore: ha i capelli rossi e scompigliati al vento, è avvolto in un soprabito verde scuro e nella mano destra, appoggiata al fianco, impugna un bastone da passeggio.</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100" i="0" u="none" strike="noStrike" cap="none" normalizeH="0" baseline="0" dirty="0" smtClean="0">
                <a:ln>
                  <a:noFill/>
                </a:ln>
                <a:solidFill>
                  <a:schemeClr val="accent6">
                    <a:lumMod val="75000"/>
                  </a:schemeClr>
                </a:solidFill>
                <a:effectLst/>
                <a:latin typeface="Arial" pitchFamily="34" charset="0"/>
                <a:ea typeface="Times New Roman" pitchFamily="18" charset="0"/>
                <a:cs typeface="Arial" pitchFamily="34" charset="0"/>
              </a:rPr>
              <a:t>Il viandante è proteso sull'orlo di uno sperone roccioso freddo e inospitale, lontano da ogni vegetazione, ma collocato in una posizione rialzata, che gli consente di contemplare il panorama che gli si apre davanti. Si tratta di una valle arcaica dal fascino primordiale, avvolta dalla foschia, come se fosse mare (da cui il titolo dell'opera): dal «mare di nebbia» sporgono audaci diverse cime, sulle quali si può notare la presenza di alberi e vegetazione. In lontananza, a sinistra si ergono sbiadite montagne che digradano verso destra. Oltre, la nebbia si espande in modo indefinito arrivando a mescolarsi con l'orizzonte e a diventare indistinguibile dal cielo nuvoloso.</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100" i="0" u="none" strike="noStrike" cap="none" normalizeH="0" baseline="0" dirty="0" smtClean="0">
                <a:ln>
                  <a:noFill/>
                </a:ln>
                <a:solidFill>
                  <a:schemeClr val="accent6">
                    <a:lumMod val="75000"/>
                  </a:schemeClr>
                </a:solidFill>
                <a:effectLst/>
                <a:latin typeface="Arial" pitchFamily="34" charset="0"/>
                <a:ea typeface="Times New Roman" pitchFamily="18" charset="0"/>
                <a:cs typeface="Arial" pitchFamily="34" charset="0"/>
              </a:rPr>
              <a:t>L'opera, alta 98,4 cm e larga 74,8 cm, presenta uno sviluppo verticale. La tavolozza di Friedrich in quest'opera è composta da toni insolitamente luminosi, e comprende una mescolanza luminescente di blu, grigi, rosa e gialli per il mare di nebbia, contrapposta alle tonalità opache e fangose per le rocce: questo forte stacco cromatico tra le tonalità chiare e quelle scure esalta la contrapposizione tra gli elementi reali (l'uomo e le rocce), realizzati con una precisione analitica, e quelli indefiniti (il mare di nubi), caratterizzati da una pennellata molto liquida, quasi vaporosa. La luce, infine, sembra nascere da una fonte collocata al di sotto delle rocce in primo piano, inondando la scena e rischiarando in qualche modo l'abisso nebbioso.</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100" i="0" u="none" strike="noStrike" cap="none" normalizeH="0" baseline="0" dirty="0" smtClean="0">
                <a:ln>
                  <a:noFill/>
                </a:ln>
                <a:solidFill>
                  <a:schemeClr val="accent6">
                    <a:lumMod val="75000"/>
                  </a:schemeClr>
                </a:solidFill>
                <a:effectLst/>
                <a:latin typeface="Arial" pitchFamily="34" charset="0"/>
                <a:ea typeface="Times New Roman" pitchFamily="18" charset="0"/>
                <a:cs typeface="Arial" pitchFamily="34" charset="0"/>
              </a:rPr>
              <a:t>Nella figura del pellegrino rapito dalla voragine brumosa Friedrich sintetizzò magistralmente idee e suggestioni tipicamente del proprio tempo, tanto che il </a:t>
            </a:r>
            <a:r>
              <a:rPr kumimoji="0" lang="it-IT" sz="1100" i="1" u="none" strike="noStrike" cap="none" normalizeH="0" baseline="0" dirty="0" smtClean="0">
                <a:ln>
                  <a:noFill/>
                </a:ln>
                <a:solidFill>
                  <a:schemeClr val="accent6">
                    <a:lumMod val="75000"/>
                  </a:schemeClr>
                </a:solidFill>
                <a:effectLst/>
                <a:latin typeface="Arial" pitchFamily="34" charset="0"/>
                <a:ea typeface="Times New Roman" pitchFamily="18" charset="0"/>
                <a:cs typeface="Arial" pitchFamily="34" charset="0"/>
              </a:rPr>
              <a:t>Viandante sul mare di nebbia</a:t>
            </a:r>
            <a:r>
              <a:rPr kumimoji="0" lang="it-IT" sz="1100" i="0" u="none" strike="noStrike" cap="none" normalizeH="0" baseline="0" dirty="0" smtClean="0">
                <a:ln>
                  <a:noFill/>
                </a:ln>
                <a:solidFill>
                  <a:schemeClr val="accent6">
                    <a:lumMod val="75000"/>
                  </a:schemeClr>
                </a:solidFill>
                <a:effectLst/>
                <a:latin typeface="Arial" pitchFamily="34" charset="0"/>
                <a:ea typeface="Times New Roman" pitchFamily="18" charset="0"/>
                <a:cs typeface="Arial" pitchFamily="34" charset="0"/>
              </a:rPr>
              <a:t> è considerato un'icona del Romanticismo tedesco.</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100" i="0" u="none" strike="noStrike" cap="none" normalizeH="0" baseline="0" dirty="0" smtClean="0">
                <a:ln>
                  <a:noFill/>
                </a:ln>
                <a:solidFill>
                  <a:schemeClr val="accent6">
                    <a:lumMod val="75000"/>
                  </a:schemeClr>
                </a:solidFill>
                <a:effectLst/>
                <a:latin typeface="Arial" pitchFamily="34" charset="0"/>
                <a:ea typeface="Times New Roman" pitchFamily="18" charset="0"/>
                <a:cs typeface="Arial" pitchFamily="34" charset="0"/>
              </a:rPr>
              <a:t>L'opera, infatti, irradia messaggi multiformi, glorificando i temi dell'infinito, del sublime del divino e dell'errabondo. Attesta infatti il senso di imperfezione, di  umiltà, sperimentato dall'uomo durante la contemplazione dell'Infinito, ovvero di Dio, qui rappresentato dall'immenso mare di nebbia che fa emergere la vista del paesaggio sottostante che è la vita. Il viaggiatore romantico si perde di fronte al baratro nebbioso in un atteggiamento contemplativo visto come estrema esperienza interiore e spirituale: in questo modo, egli indaga impietosamente, nella sua nudità, la propria anima, la sua fede, con tutte le sue insicurezze, i suoi errori, i suoi dubbi e certezze.</a:t>
            </a:r>
            <a:endParaRPr kumimoji="0" lang="it-IT" sz="1800" i="0" u="none" strike="noStrike" cap="none" normalizeH="0" baseline="0" dirty="0" smtClean="0">
              <a:ln>
                <a:noFill/>
              </a:ln>
              <a:solidFill>
                <a:schemeClr val="accent6">
                  <a:lumMod val="75000"/>
                </a:schemeClr>
              </a:solidFill>
              <a:effectLst/>
              <a:latin typeface="Arial" pitchFamily="34" charset="0"/>
              <a:cs typeface="Arial" pitchFamily="34" charset="0"/>
            </a:endParaRPr>
          </a:p>
        </p:txBody>
      </p:sp>
      <p:pic>
        <p:nvPicPr>
          <p:cNvPr id="22533" name="Picture 5" descr="Viandante sul mare di nebbia - Wikipedia"/>
          <p:cNvPicPr>
            <a:picLocks noChangeAspect="1" noChangeArrowheads="1"/>
          </p:cNvPicPr>
          <p:nvPr/>
        </p:nvPicPr>
        <p:blipFill>
          <a:blip r:embed="rId2" cstate="print"/>
          <a:srcRect/>
          <a:stretch>
            <a:fillRect/>
          </a:stretch>
        </p:blipFill>
        <p:spPr bwMode="auto">
          <a:xfrm>
            <a:off x="0" y="908720"/>
            <a:ext cx="3196453" cy="4032449"/>
          </a:xfrm>
          <a:prstGeom prst="rect">
            <a:avLst/>
          </a:prstGeom>
          <a:noFill/>
        </p:spPr>
      </p:pic>
      <p:sp>
        <p:nvSpPr>
          <p:cNvPr id="5" name="Freccia a sinistra 4">
            <a:hlinkClick r:id="rId3" action="ppaction://hlinksldjump"/>
          </p:cNvPr>
          <p:cNvSpPr/>
          <p:nvPr/>
        </p:nvSpPr>
        <p:spPr>
          <a:xfrm>
            <a:off x="323528" y="6021288"/>
            <a:ext cx="576064" cy="360040"/>
          </a:xfrm>
          <a:prstGeom prst="leftArrow">
            <a:avLst/>
          </a:prstGeom>
          <a:solidFill>
            <a:schemeClr val="accent5">
              <a:lumMod val="75000"/>
            </a:schemeClr>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whee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ChangeArrowheads="1"/>
          </p:cNvSpPr>
          <p:nvPr/>
        </p:nvSpPr>
        <p:spPr bwMode="auto">
          <a:xfrm>
            <a:off x="4932040" y="1127790"/>
            <a:ext cx="396044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Considerata la prima delle opere maggiori di Friedrich, la </a:t>
            </a:r>
            <a:r>
              <a:rPr kumimoji="0" lang="it-IT" sz="1200" b="0" i="1"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Croce in montagna</a:t>
            </a:r>
            <a:r>
              <a:rPr kumimoji="0" lang="it-IT" sz="1200" b="0"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 è un’originalissima pala d’altare commissionata dalla Contessa di Thun per la cappella di famiglia a </a:t>
            </a:r>
            <a:r>
              <a:rPr kumimoji="0" lang="it-IT" sz="1200" b="0" i="0" u="none" strike="noStrike" cap="none" normalizeH="0" baseline="0" dirty="0" err="1" smtClean="0">
                <a:ln>
                  <a:noFill/>
                </a:ln>
                <a:solidFill>
                  <a:srgbClr val="00B050"/>
                </a:solidFill>
                <a:effectLst/>
                <a:latin typeface="Arial" pitchFamily="34" charset="0"/>
                <a:ea typeface="Times New Roman" pitchFamily="18" charset="0"/>
                <a:cs typeface="Arial" pitchFamily="34" charset="0"/>
              </a:rPr>
              <a:t>Tetschen</a:t>
            </a:r>
            <a:r>
              <a:rPr kumimoji="0" lang="it-IT" sz="1200" b="0"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 (Boemia), caratterizzata da un’ambientazione lontanissima da quella che troviamo nelle Crocifissioni tradizionali.</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Siamo infatti in montagna e la natura è la vera protagonista, con le conifere che disegnano l’orizzonte e i raggi di luce al tramonto. La croce, poi, si trova distante dall’osservatore e non è nemmeno posta frontalmente, configurandosi come riferimento simbolico più che come soggetto pittorico.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Sebbene sul momento sia stata piuttosto criticata, è diventata celebre proprio per la sua particolarità, che la rende una vera e propria trasposizione su tela degli ideali romantici e della ricerca di Friedrich.</a:t>
            </a:r>
            <a:endParaRPr kumimoji="0" lang="it-IT" sz="1200" b="0" i="0" u="none" strike="noStrike" cap="none" normalizeH="0" baseline="0" dirty="0" smtClean="0">
              <a:ln>
                <a:noFill/>
              </a:ln>
              <a:solidFill>
                <a:srgbClr val="00B050"/>
              </a:solidFill>
              <a:effectLst/>
              <a:latin typeface="Arial" pitchFamily="34" charset="0"/>
              <a:cs typeface="Arial" pitchFamily="34" charset="0"/>
            </a:endParaRPr>
          </a:p>
        </p:txBody>
      </p:sp>
      <p:sp>
        <p:nvSpPr>
          <p:cNvPr id="5" name="Rettangolo 4"/>
          <p:cNvSpPr/>
          <p:nvPr/>
        </p:nvSpPr>
        <p:spPr>
          <a:xfrm>
            <a:off x="323528" y="332656"/>
            <a:ext cx="2215671" cy="369332"/>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solidFill>
              <a:srgbClr val="00B050"/>
            </a:solidFill>
          </a:ln>
        </p:spPr>
        <p:style>
          <a:lnRef idx="1">
            <a:schemeClr val="accent1"/>
          </a:lnRef>
          <a:fillRef idx="2">
            <a:schemeClr val="accent1"/>
          </a:fillRef>
          <a:effectRef idx="1">
            <a:schemeClr val="accent1"/>
          </a:effectRef>
          <a:fontRef idx="minor">
            <a:schemeClr val="dk1"/>
          </a:fontRef>
        </p:style>
        <p:txBody>
          <a:bodyPr wrap="none">
            <a:spAutoFit/>
          </a:bodyPr>
          <a:lstStyle/>
          <a:p>
            <a:r>
              <a:rPr lang="it-IT" b="1" dirty="0" smtClean="0"/>
              <a:t>La croce sui monti</a:t>
            </a:r>
            <a:endParaRPr lang="it-IT" dirty="0"/>
          </a:p>
        </p:txBody>
      </p:sp>
      <p:pic>
        <p:nvPicPr>
          <p:cNvPr id="23559" name="Picture 7" descr="Caspar David Friedrich, Croce sui monti, 1807-08"/>
          <p:cNvPicPr>
            <a:picLocks noChangeAspect="1" noChangeArrowheads="1"/>
          </p:cNvPicPr>
          <p:nvPr/>
        </p:nvPicPr>
        <p:blipFill>
          <a:blip r:embed="rId2" cstate="print"/>
          <a:srcRect r="66"/>
          <a:stretch>
            <a:fillRect/>
          </a:stretch>
        </p:blipFill>
        <p:spPr bwMode="auto">
          <a:xfrm>
            <a:off x="0" y="1124744"/>
            <a:ext cx="4427984" cy="4619473"/>
          </a:xfrm>
          <a:prstGeom prst="rect">
            <a:avLst/>
          </a:prstGeom>
          <a:noFill/>
        </p:spPr>
      </p:pic>
      <p:sp>
        <p:nvSpPr>
          <p:cNvPr id="6" name="Freccia a sinistra 5">
            <a:hlinkClick r:id="rId3" action="ppaction://hlinksldjump"/>
          </p:cNvPr>
          <p:cNvSpPr/>
          <p:nvPr/>
        </p:nvSpPr>
        <p:spPr>
          <a:xfrm>
            <a:off x="251520" y="6093296"/>
            <a:ext cx="576064" cy="360040"/>
          </a:xfrm>
          <a:prstGeom prst="leftArrow">
            <a:avLst/>
          </a:prstGeom>
          <a:solidFill>
            <a:srgbClr val="92D050"/>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whee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476672"/>
            <a:ext cx="3435556" cy="369332"/>
          </a:xfrm>
          <a:prstGeom prst="rect">
            <a:avLst/>
          </a:prstGeo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16200000" scaled="1"/>
            <a:tileRect/>
          </a:gradFill>
          <a:ln>
            <a:solidFill>
              <a:schemeClr val="accent6">
                <a:lumMod val="60000"/>
                <a:lumOff val="40000"/>
              </a:schemeClr>
            </a:solidFill>
          </a:ln>
        </p:spPr>
        <p:txBody>
          <a:bodyPr wrap="none">
            <a:spAutoFit/>
          </a:bodyPr>
          <a:lstStyle/>
          <a:p>
            <a:r>
              <a:rPr lang="it-IT" b="1" dirty="0" smtClean="0">
                <a:solidFill>
                  <a:schemeClr val="bg1"/>
                </a:solidFill>
                <a:ea typeface="Times New Roman" pitchFamily="18" charset="0"/>
                <a:cs typeface="Arial" pitchFamily="34" charset="0"/>
              </a:rPr>
              <a:t>Il monaco sulla riva del mare</a:t>
            </a:r>
            <a:endParaRPr lang="it-IT" dirty="0">
              <a:solidFill>
                <a:schemeClr val="bg1"/>
              </a:solidFill>
            </a:endParaRPr>
          </a:p>
        </p:txBody>
      </p:sp>
      <p:sp>
        <p:nvSpPr>
          <p:cNvPr id="26625" name="Rectangle 1"/>
          <p:cNvSpPr>
            <a:spLocks noChangeArrowheads="1"/>
          </p:cNvSpPr>
          <p:nvPr/>
        </p:nvSpPr>
        <p:spPr bwMode="auto">
          <a:xfrm>
            <a:off x="5687616" y="1052736"/>
            <a:ext cx="3456384"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accent5">
                    <a:lumMod val="60000"/>
                    <a:lumOff val="40000"/>
                  </a:schemeClr>
                </a:solidFill>
                <a:effectLst/>
                <a:latin typeface="Arial" pitchFamily="34" charset="0"/>
                <a:ea typeface="Calibri" pitchFamily="34" charset="0"/>
                <a:cs typeface="Arial" pitchFamily="34" charset="0"/>
              </a:rPr>
              <a:t>Il dipinto raffigura una spiaggia nordica deserta. In basso troviamo una duna di sabbia chiara cosparsa d'erba, sovrastata dall'immensa distesa di un mare livido, spoglio e angoscioso, solcato da piccole virgole bianche e segue, infine, un cielo denso di nuvole brumose come fumo, che occupa la maggior parte della superficie pittorica.</a:t>
            </a:r>
            <a:endParaRPr kumimoji="0" lang="it-IT" sz="1200" b="0" i="0" u="none" strike="noStrike" cap="none" normalizeH="0" baseline="0" dirty="0" smtClean="0">
              <a:ln>
                <a:noFill/>
              </a:ln>
              <a:solidFill>
                <a:schemeClr val="accent5">
                  <a:lumMod val="60000"/>
                  <a:lumOff val="4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accent5">
                    <a:lumMod val="60000"/>
                    <a:lumOff val="40000"/>
                  </a:schemeClr>
                </a:solidFill>
                <a:effectLst/>
                <a:latin typeface="Arial" pitchFamily="34" charset="0"/>
                <a:ea typeface="Calibri" pitchFamily="34" charset="0"/>
                <a:cs typeface="Arial" pitchFamily="34" charset="0"/>
              </a:rPr>
              <a:t>A contemplare questo paesaggio desolato vi è una singola figura voltata di lato, vestita con una lunga tonaca nera, la sua sagoma decentrata si scorge appena non solo per le sue minute dimensioni, ma anche a causa della sua somiglianza cromatica con gli elementi naturali che lo circondano.</a:t>
            </a:r>
            <a:endParaRPr kumimoji="0" lang="it-IT" sz="1200" b="0" i="0" u="none" strike="noStrike" cap="none" normalizeH="0" baseline="0" dirty="0" smtClean="0">
              <a:ln>
                <a:noFill/>
              </a:ln>
              <a:solidFill>
                <a:schemeClr val="accent5">
                  <a:lumMod val="60000"/>
                  <a:lumOff val="4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accent5">
                    <a:lumMod val="60000"/>
                    <a:lumOff val="40000"/>
                  </a:schemeClr>
                </a:solidFill>
                <a:effectLst/>
                <a:latin typeface="Arial" pitchFamily="34" charset="0"/>
                <a:ea typeface="Calibri" pitchFamily="34" charset="0"/>
                <a:cs typeface="Arial" pitchFamily="34" charset="0"/>
              </a:rPr>
              <a:t>Il dipinto di trasmette angoscia, malinconia, inquietudine e smarrimento, oltre che una profonda solitudine interiore.</a:t>
            </a:r>
            <a:endParaRPr kumimoji="0" lang="it-IT" sz="1200" b="0" i="0" u="none" strike="noStrike" cap="none" normalizeH="0" baseline="0" dirty="0" smtClean="0">
              <a:ln>
                <a:noFill/>
              </a:ln>
              <a:solidFill>
                <a:schemeClr val="accent5">
                  <a:lumMod val="60000"/>
                  <a:lumOff val="4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accent5">
                    <a:lumMod val="60000"/>
                    <a:lumOff val="40000"/>
                  </a:schemeClr>
                </a:solidFill>
                <a:effectLst/>
                <a:latin typeface="Arial" pitchFamily="34" charset="0"/>
                <a:ea typeface="Calibri" pitchFamily="34" charset="0"/>
                <a:cs typeface="Arial" pitchFamily="34" charset="0"/>
              </a:rPr>
              <a:t>Il </a:t>
            </a:r>
            <a:r>
              <a:rPr kumimoji="0" lang="it-IT" sz="1200" b="0" i="1" u="none" strike="noStrike" cap="none" normalizeH="0" baseline="0" dirty="0" smtClean="0">
                <a:ln>
                  <a:noFill/>
                </a:ln>
                <a:solidFill>
                  <a:schemeClr val="accent5">
                    <a:lumMod val="60000"/>
                    <a:lumOff val="40000"/>
                  </a:schemeClr>
                </a:solidFill>
                <a:effectLst/>
                <a:latin typeface="Arial" pitchFamily="34" charset="0"/>
                <a:ea typeface="Calibri" pitchFamily="34" charset="0"/>
                <a:cs typeface="Arial" pitchFamily="34" charset="0"/>
              </a:rPr>
              <a:t>Monaco in riva al mare</a:t>
            </a:r>
            <a:r>
              <a:rPr kumimoji="0" lang="it-IT" sz="1200" b="0" i="0" u="none" strike="noStrike" cap="none" normalizeH="0" baseline="0" dirty="0" smtClean="0">
                <a:ln>
                  <a:noFill/>
                </a:ln>
                <a:solidFill>
                  <a:schemeClr val="accent5">
                    <a:lumMod val="60000"/>
                    <a:lumOff val="40000"/>
                  </a:schemeClr>
                </a:solidFill>
                <a:effectLst/>
                <a:latin typeface="Arial" pitchFamily="34" charset="0"/>
                <a:ea typeface="Calibri" pitchFamily="34" charset="0"/>
                <a:cs typeface="Arial" pitchFamily="34" charset="0"/>
              </a:rPr>
              <a:t> è una delle tele più rappresentative dell'esperienza estetica del sublime e dell'infinito, tema assai vicino alla sensibilità romantica</a:t>
            </a:r>
            <a:r>
              <a:rPr kumimoji="0" lang="it-IT" sz="1200" b="0" i="0" u="none" strike="noStrike" cap="none" normalizeH="0" baseline="0" dirty="0" smtClean="0">
                <a:ln>
                  <a:noFill/>
                </a:ln>
                <a:solidFill>
                  <a:schemeClr val="accent5">
                    <a:lumMod val="20000"/>
                    <a:lumOff val="80000"/>
                  </a:schemeClr>
                </a:solidFill>
                <a:effectLst/>
                <a:latin typeface="Arial" pitchFamily="34" charset="0"/>
                <a:ea typeface="Calibri" pitchFamily="34" charset="0"/>
                <a:cs typeface="Arial" pitchFamily="34" charset="0"/>
              </a:rPr>
              <a:t>.</a:t>
            </a:r>
            <a:endParaRPr kumimoji="0" lang="it-IT" sz="1200" b="0" i="0" u="none" strike="noStrike" cap="none" normalizeH="0" baseline="0" dirty="0" smtClean="0">
              <a:ln>
                <a:noFill/>
              </a:ln>
              <a:solidFill>
                <a:schemeClr val="accent5">
                  <a:lumMod val="20000"/>
                  <a:lumOff val="80000"/>
                </a:schemeClr>
              </a:solidFill>
              <a:effectLst/>
              <a:latin typeface="Arial" pitchFamily="34" charset="0"/>
              <a:cs typeface="Arial" pitchFamily="34" charset="0"/>
            </a:endParaRPr>
          </a:p>
        </p:txBody>
      </p:sp>
      <p:pic>
        <p:nvPicPr>
          <p:cNvPr id="26627" name="Picture 3" descr="Il dipinto del 1808: Il monaco in riva al mare di Caspar David Friedrich •  Uozzart"/>
          <p:cNvPicPr>
            <a:picLocks noChangeAspect="1" noChangeArrowheads="1"/>
          </p:cNvPicPr>
          <p:nvPr/>
        </p:nvPicPr>
        <p:blipFill>
          <a:blip r:embed="rId2" cstate="print"/>
          <a:srcRect/>
          <a:stretch>
            <a:fillRect/>
          </a:stretch>
        </p:blipFill>
        <p:spPr bwMode="auto">
          <a:xfrm>
            <a:off x="0" y="1484784"/>
            <a:ext cx="5364088" cy="3408432"/>
          </a:xfrm>
          <a:prstGeom prst="rect">
            <a:avLst/>
          </a:prstGeom>
          <a:noFill/>
        </p:spPr>
      </p:pic>
      <p:sp>
        <p:nvSpPr>
          <p:cNvPr id="5" name="Freccia a sinistra 4">
            <a:hlinkClick r:id="rId3" action="ppaction://hlinksldjump"/>
          </p:cNvPr>
          <p:cNvSpPr/>
          <p:nvPr/>
        </p:nvSpPr>
        <p:spPr>
          <a:xfrm>
            <a:off x="323528" y="6021288"/>
            <a:ext cx="576064" cy="360040"/>
          </a:xfrm>
          <a:prstGeom prst="leftArrow">
            <a:avLst/>
          </a:prstGeom>
          <a:solidFill>
            <a:schemeClr val="accent5">
              <a:lumMod val="20000"/>
              <a:lumOff val="80000"/>
            </a:schemeClr>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whee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404664"/>
            <a:ext cx="2292615" cy="36933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solidFill>
              <a:srgbClr val="FFC000"/>
            </a:solidFill>
          </a:ln>
        </p:spPr>
        <p:txBody>
          <a:bodyPr wrap="none">
            <a:spAutoFit/>
          </a:bodyPr>
          <a:lstStyle/>
          <a:p>
            <a:r>
              <a:rPr lang="it-IT" b="1" dirty="0" smtClean="0">
                <a:solidFill>
                  <a:schemeClr val="bg1"/>
                </a:solidFill>
              </a:rPr>
              <a:t>Il mare di ghiaccio</a:t>
            </a:r>
            <a:endParaRPr lang="it-IT" b="1" dirty="0">
              <a:solidFill>
                <a:schemeClr val="bg1"/>
              </a:solidFill>
            </a:endParaRPr>
          </a:p>
        </p:txBody>
      </p:sp>
      <p:sp>
        <p:nvSpPr>
          <p:cNvPr id="24577" name="Rectangle 1"/>
          <p:cNvSpPr>
            <a:spLocks noChangeArrowheads="1"/>
          </p:cNvSpPr>
          <p:nvPr/>
        </p:nvSpPr>
        <p:spPr bwMode="auto">
          <a:xfrm>
            <a:off x="4355976" y="1268760"/>
            <a:ext cx="478802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FFC000"/>
                </a:solidFill>
                <a:effectLst/>
                <a:latin typeface="Arial" pitchFamily="34" charset="0"/>
                <a:ea typeface="Calibri" pitchFamily="34" charset="0"/>
                <a:cs typeface="Arial" pitchFamily="34" charset="0"/>
              </a:rPr>
              <a:t>L'opera ritrae un naufragio avvenuto nel bel mezzo di un mare di ghiaccio rotto in una miriade infinita di pezzi, le cui schegge si sono accumulate dopo l'impatto, ammassandosi l'una sopra l'altra a formare una montagna. </a:t>
            </a:r>
            <a:endParaRPr kumimoji="0" lang="it-IT" sz="1200" b="0" i="0" u="none" strike="noStrike" cap="none" normalizeH="0" baseline="0" dirty="0" smtClean="0">
              <a:ln>
                <a:noFill/>
              </a:ln>
              <a:solidFill>
                <a:srgbClr val="FFC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FFC000"/>
                </a:solidFill>
                <a:effectLst/>
                <a:latin typeface="Arial" pitchFamily="34" charset="0"/>
                <a:ea typeface="Calibri" pitchFamily="34" charset="0"/>
                <a:cs typeface="Arial" pitchFamily="34" charset="0"/>
              </a:rPr>
              <a:t>Le spesse lastre di ghiaccio si innalzano </a:t>
            </a:r>
            <a:r>
              <a:rPr kumimoji="0" lang="it-IT" sz="1200" b="0" i="0" u="none" strike="noStrike" cap="none" normalizeH="0" baseline="0" dirty="0" err="1" smtClean="0">
                <a:ln>
                  <a:noFill/>
                </a:ln>
                <a:solidFill>
                  <a:srgbClr val="FFC000"/>
                </a:solidFill>
                <a:effectLst/>
                <a:latin typeface="Arial" pitchFamily="34" charset="0"/>
                <a:ea typeface="Calibri" pitchFamily="34" charset="0"/>
                <a:cs typeface="Arial" pitchFamily="34" charset="0"/>
              </a:rPr>
              <a:t>monumentalmente</a:t>
            </a:r>
            <a:r>
              <a:rPr kumimoji="0" lang="it-IT" sz="1200" b="0" i="0" u="none" strike="noStrike" cap="none" normalizeH="0" baseline="0" dirty="0" smtClean="0">
                <a:ln>
                  <a:noFill/>
                </a:ln>
                <a:solidFill>
                  <a:srgbClr val="FFC000"/>
                </a:solidFill>
                <a:effectLst/>
                <a:latin typeface="Arial" pitchFamily="34" charset="0"/>
                <a:ea typeface="Calibri" pitchFamily="34" charset="0"/>
                <a:cs typeface="Arial" pitchFamily="34" charset="0"/>
              </a:rPr>
              <a:t> e la direzione diagonale di tali ammassi, insieme ai frammenti della poppa della nave che si scorgono a malapena in basso a destra del dipinto, determinano una sorta di inquietante movimento a spirale intorno alle rovine centrali. Lo sguardo dell'osservatore è quindi focalizzato quasi esclusivamente nella parte centrale del dipinto, dimenticando tutto ciò che sta intorno. Un contorno caratterizzato da colori freddi e cupi, che suscitano nello spettatore un senso d'ansia e di sgomento.</a:t>
            </a:r>
            <a:endParaRPr kumimoji="0" lang="it-IT" sz="1200" b="0" i="0" u="none" strike="noStrike" cap="none" normalizeH="0" baseline="0" dirty="0" smtClean="0">
              <a:ln>
                <a:noFill/>
              </a:ln>
              <a:solidFill>
                <a:srgbClr val="FFC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FFC000"/>
                </a:solidFill>
                <a:effectLst/>
                <a:latin typeface="Arial" pitchFamily="34" charset="0"/>
                <a:ea typeface="Calibri" pitchFamily="34" charset="0"/>
                <a:cs typeface="Arial" pitchFamily="34" charset="0"/>
              </a:rPr>
              <a:t>Nulla si modifica e tutto appare immobile, come se il tempo si fosse in realtà fermato. Viene, inoltre, fatto emergere il confronto tra l'infinito e il finito. All'opera possiamo anche dare un'interpretazione politica: la nave (la speranza), naufragata nella spedizione polare, simboleggia il naufragio delle speranze della Germania, durante la Restaurazione, esattamente come, nel 1815, la </a:t>
            </a:r>
            <a:r>
              <a:rPr kumimoji="0" lang="it-IT" sz="1200" b="0" i="1" u="none" strike="noStrike" cap="none" normalizeH="0" baseline="0" dirty="0" smtClean="0">
                <a:ln>
                  <a:noFill/>
                </a:ln>
                <a:solidFill>
                  <a:srgbClr val="FFC000"/>
                </a:solidFill>
                <a:effectLst/>
                <a:latin typeface="Arial" pitchFamily="34" charset="0"/>
                <a:ea typeface="Calibri" pitchFamily="34" charset="0"/>
                <a:cs typeface="Arial" pitchFamily="34" charset="0"/>
              </a:rPr>
              <a:t>Zattera della Medusa</a:t>
            </a:r>
            <a:r>
              <a:rPr kumimoji="0" lang="it-IT" sz="1200" b="0" i="0" u="none" strike="noStrike" cap="none" normalizeH="0" baseline="0" dirty="0" smtClean="0">
                <a:ln>
                  <a:noFill/>
                </a:ln>
                <a:solidFill>
                  <a:srgbClr val="FFC000"/>
                </a:solidFill>
                <a:effectLst/>
                <a:latin typeface="Arial" pitchFamily="34" charset="0"/>
                <a:ea typeface="Calibri" pitchFamily="34" charset="0"/>
                <a:cs typeface="Arial" pitchFamily="34" charset="0"/>
              </a:rPr>
              <a:t> di </a:t>
            </a:r>
            <a:r>
              <a:rPr kumimoji="0" lang="it-IT" sz="1200" b="0" i="0" u="none" strike="noStrike" cap="none" normalizeH="0" baseline="0" dirty="0" err="1" smtClean="0">
                <a:ln>
                  <a:noFill/>
                </a:ln>
                <a:solidFill>
                  <a:srgbClr val="FFC000"/>
                </a:solidFill>
                <a:effectLst/>
                <a:latin typeface="Arial" pitchFamily="34" charset="0"/>
                <a:ea typeface="Calibri" pitchFamily="34" charset="0"/>
                <a:cs typeface="Arial" pitchFamily="34" charset="0"/>
              </a:rPr>
              <a:t>Géricault</a:t>
            </a:r>
            <a:r>
              <a:rPr kumimoji="0" lang="it-IT" sz="1200" b="0" i="0" u="none" strike="noStrike" cap="none" normalizeH="0" baseline="0" dirty="0" smtClean="0">
                <a:ln>
                  <a:noFill/>
                </a:ln>
                <a:solidFill>
                  <a:srgbClr val="FFC000"/>
                </a:solidFill>
                <a:effectLst/>
                <a:latin typeface="Arial" pitchFamily="34" charset="0"/>
                <a:ea typeface="Calibri" pitchFamily="34" charset="0"/>
                <a:cs typeface="Arial" pitchFamily="34" charset="0"/>
              </a:rPr>
              <a:t> stava ad indicare il naufragio della Francia napoleonica.</a:t>
            </a:r>
            <a:endParaRPr kumimoji="0" lang="it-IT" sz="1200" b="0" i="0" u="none" strike="noStrike" cap="none" normalizeH="0" baseline="0" dirty="0" smtClean="0">
              <a:ln>
                <a:noFill/>
              </a:ln>
              <a:solidFill>
                <a:srgbClr val="FFC000"/>
              </a:solidFill>
              <a:effectLst/>
              <a:latin typeface="Arial" pitchFamily="34" charset="0"/>
              <a:cs typeface="Arial" pitchFamily="34" charset="0"/>
            </a:endParaRPr>
          </a:p>
        </p:txBody>
      </p:sp>
      <p:pic>
        <p:nvPicPr>
          <p:cNvPr id="24579" name="Picture 3" descr="Il mare di ghiaccio - Wikipedia"/>
          <p:cNvPicPr>
            <a:picLocks noChangeAspect="1" noChangeArrowheads="1"/>
          </p:cNvPicPr>
          <p:nvPr/>
        </p:nvPicPr>
        <p:blipFill>
          <a:blip r:embed="rId2" cstate="print"/>
          <a:srcRect/>
          <a:stretch>
            <a:fillRect/>
          </a:stretch>
        </p:blipFill>
        <p:spPr bwMode="auto">
          <a:xfrm>
            <a:off x="0" y="1628800"/>
            <a:ext cx="4142265" cy="3096344"/>
          </a:xfrm>
          <a:prstGeom prst="rect">
            <a:avLst/>
          </a:prstGeom>
          <a:noFill/>
        </p:spPr>
      </p:pic>
      <p:sp>
        <p:nvSpPr>
          <p:cNvPr id="5" name="Freccia a sinistra 4">
            <a:hlinkClick r:id="rId3" action="ppaction://hlinksldjump"/>
          </p:cNvPr>
          <p:cNvSpPr/>
          <p:nvPr/>
        </p:nvSpPr>
        <p:spPr>
          <a:xfrm>
            <a:off x="323528" y="6021288"/>
            <a:ext cx="576064" cy="360040"/>
          </a:xfrm>
          <a:prstGeom prst="leftArrow">
            <a:avLst/>
          </a:prstGeom>
          <a:solidFill>
            <a:srgbClr val="FFC000"/>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whee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404664"/>
            <a:ext cx="2274982" cy="369332"/>
          </a:xfrm>
          <a:prstGeom prst="rect">
            <a:avLst/>
          </a:prstGeom>
          <a:gradFill flip="none" rotWithShape="1">
            <a:gsLst>
              <a:gs pos="0">
                <a:srgbClr val="D06A16">
                  <a:shade val="30000"/>
                  <a:satMod val="115000"/>
                  <a:tint val="66000"/>
                  <a:satMod val="160000"/>
                </a:srgbClr>
              </a:gs>
              <a:gs pos="50000">
                <a:srgbClr val="D06A16">
                  <a:shade val="30000"/>
                  <a:satMod val="115000"/>
                  <a:tint val="44500"/>
                  <a:satMod val="160000"/>
                </a:srgbClr>
              </a:gs>
              <a:gs pos="100000">
                <a:srgbClr val="D06A16">
                  <a:shade val="30000"/>
                  <a:satMod val="115000"/>
                  <a:tint val="23500"/>
                  <a:satMod val="160000"/>
                </a:srgbClr>
              </a:gs>
            </a:gsLst>
            <a:lin ang="16200000" scaled="1"/>
            <a:tileRect/>
          </a:gradFill>
          <a:ln>
            <a:solidFill>
              <a:srgbClr val="D06A16"/>
            </a:solidFill>
          </a:ln>
        </p:spPr>
        <p:txBody>
          <a:bodyPr wrap="none">
            <a:spAutoFit/>
          </a:bodyPr>
          <a:lstStyle/>
          <a:p>
            <a:r>
              <a:rPr lang="it-IT" b="1" dirty="0" smtClean="0">
                <a:solidFill>
                  <a:schemeClr val="bg1"/>
                </a:solidFill>
              </a:rPr>
              <a:t>L’Albero dei corvi </a:t>
            </a:r>
            <a:endParaRPr lang="it-IT" b="1" dirty="0">
              <a:solidFill>
                <a:schemeClr val="bg1"/>
              </a:solidFill>
            </a:endParaRPr>
          </a:p>
        </p:txBody>
      </p:sp>
      <p:sp>
        <p:nvSpPr>
          <p:cNvPr id="25601" name="Rectangle 1"/>
          <p:cNvSpPr>
            <a:spLocks noChangeArrowheads="1"/>
          </p:cNvSpPr>
          <p:nvPr/>
        </p:nvSpPr>
        <p:spPr bwMode="auto">
          <a:xfrm>
            <a:off x="5004048" y="1752491"/>
            <a:ext cx="381642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D06A16"/>
                </a:solidFill>
                <a:effectLst/>
                <a:latin typeface="Arial" pitchFamily="34" charset="0"/>
                <a:ea typeface="Times New Roman" pitchFamily="18" charset="0"/>
                <a:cs typeface="Arial" pitchFamily="34" charset="0"/>
              </a:rPr>
              <a:t>L'opera raffigura lo scheletro nudo di una quercia dalla forma aspra e bizzarra su cui non sopravvivono che poche manciate di foglie.</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D06A16"/>
                </a:solidFill>
                <a:effectLst/>
                <a:latin typeface="Arial" pitchFamily="34" charset="0"/>
                <a:ea typeface="Times New Roman" pitchFamily="18" charset="0"/>
                <a:cs typeface="Arial" pitchFamily="34" charset="0"/>
              </a:rPr>
              <a:t>Questo albero si eleva nel cielo serale e affonda le proprie radici su un lembo di terra</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D06A16"/>
                </a:solidFill>
                <a:effectLst/>
                <a:latin typeface="Arial" pitchFamily="34" charset="0"/>
                <a:ea typeface="Times New Roman" pitchFamily="18" charset="0"/>
                <a:cs typeface="Arial" pitchFamily="34" charset="0"/>
              </a:rPr>
              <a:t> In lontananza scorgiamo l'oceano, sulla quercia sono inoltre appollaiati due corvi, con un ulteriore stormo in procinto di adagiarvisi sopra.</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D06A16"/>
                </a:solidFill>
                <a:effectLst/>
                <a:latin typeface="Arial" pitchFamily="34" charset="0"/>
                <a:ea typeface="Times New Roman" pitchFamily="18" charset="0"/>
                <a:cs typeface="Arial" pitchFamily="34" charset="0"/>
              </a:rPr>
              <a:t>Dal punto di vista simbolico, i tronchi tagliati in primo piano alludono alla morte, mentre il cielo sullo sfondo simboleggia la promessa della redenzione dopo la vita terrena</a:t>
            </a:r>
            <a:endParaRPr kumimoji="0" lang="it-IT" sz="1200" b="0" i="0" u="none" strike="noStrike" cap="none" normalizeH="0" baseline="0" dirty="0" smtClean="0">
              <a:ln>
                <a:noFill/>
              </a:ln>
              <a:solidFill>
                <a:srgbClr val="D06A16"/>
              </a:solidFill>
              <a:effectLst/>
              <a:latin typeface="Arial" pitchFamily="34" charset="0"/>
              <a:cs typeface="Arial" pitchFamily="34" charset="0"/>
            </a:endParaRPr>
          </a:p>
        </p:txBody>
      </p:sp>
      <p:pic>
        <p:nvPicPr>
          <p:cNvPr id="25603" name="Picture 3" descr="L'albero dei corvi - Wikipedia"/>
          <p:cNvPicPr>
            <a:picLocks noChangeAspect="1" noChangeArrowheads="1"/>
          </p:cNvPicPr>
          <p:nvPr/>
        </p:nvPicPr>
        <p:blipFill>
          <a:blip r:embed="rId2" cstate="print"/>
          <a:srcRect/>
          <a:stretch>
            <a:fillRect/>
          </a:stretch>
        </p:blipFill>
        <p:spPr bwMode="auto">
          <a:xfrm>
            <a:off x="0" y="1484784"/>
            <a:ext cx="4635942" cy="3744416"/>
          </a:xfrm>
          <a:prstGeom prst="rect">
            <a:avLst/>
          </a:prstGeom>
          <a:noFill/>
        </p:spPr>
      </p:pic>
      <p:sp>
        <p:nvSpPr>
          <p:cNvPr id="5" name="Freccia a sinistra 4">
            <a:hlinkClick r:id="rId3" action="ppaction://hlinksldjump"/>
          </p:cNvPr>
          <p:cNvSpPr/>
          <p:nvPr/>
        </p:nvSpPr>
        <p:spPr>
          <a:xfrm>
            <a:off x="323528" y="6021288"/>
            <a:ext cx="576064" cy="360040"/>
          </a:xfrm>
          <a:prstGeom prst="leftArrow">
            <a:avLst/>
          </a:prstGeom>
          <a:solidFill>
            <a:srgbClr val="F98007"/>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whee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332656"/>
            <a:ext cx="2549096" cy="369332"/>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6200000" scaled="1"/>
            <a:tileRect/>
          </a:gradFill>
          <a:ln>
            <a:solidFill>
              <a:srgbClr val="C00000"/>
            </a:solidFill>
          </a:ln>
        </p:spPr>
        <p:txBody>
          <a:bodyPr wrap="none">
            <a:spAutoFit/>
          </a:bodyPr>
          <a:lstStyle/>
          <a:p>
            <a:r>
              <a:rPr lang="it-IT" b="1" dirty="0" smtClean="0">
                <a:solidFill>
                  <a:schemeClr val="bg1"/>
                </a:solidFill>
                <a:ea typeface="Times New Roman" pitchFamily="18" charset="0"/>
                <a:cs typeface="Arial" pitchFamily="34" charset="0"/>
              </a:rPr>
              <a:t>L’entrata del cimitero</a:t>
            </a:r>
            <a:endParaRPr lang="it-IT" dirty="0">
              <a:solidFill>
                <a:schemeClr val="bg1"/>
              </a:solidFill>
            </a:endParaRPr>
          </a:p>
        </p:txBody>
      </p:sp>
      <p:pic>
        <p:nvPicPr>
          <p:cNvPr id="27650" name="Picture 2" descr="Ingresso del cimitero - Wikipedia"/>
          <p:cNvPicPr>
            <a:picLocks noChangeAspect="1" noChangeArrowheads="1"/>
          </p:cNvPicPr>
          <p:nvPr/>
        </p:nvPicPr>
        <p:blipFill>
          <a:blip r:embed="rId2" cstate="print"/>
          <a:srcRect/>
          <a:stretch>
            <a:fillRect/>
          </a:stretch>
        </p:blipFill>
        <p:spPr bwMode="auto">
          <a:xfrm>
            <a:off x="0" y="980729"/>
            <a:ext cx="3801653" cy="5112568"/>
          </a:xfrm>
          <a:prstGeom prst="rect">
            <a:avLst/>
          </a:prstGeom>
          <a:noFill/>
        </p:spPr>
      </p:pic>
      <p:pic>
        <p:nvPicPr>
          <p:cNvPr id="27652" name="Picture 4" descr="Caspar David Friedrich, L'entrata del cimitero, 1825 part"/>
          <p:cNvPicPr>
            <a:picLocks noChangeAspect="1" noChangeArrowheads="1"/>
          </p:cNvPicPr>
          <p:nvPr/>
        </p:nvPicPr>
        <p:blipFill>
          <a:blip r:embed="rId3" cstate="print"/>
          <a:srcRect/>
          <a:stretch>
            <a:fillRect/>
          </a:stretch>
        </p:blipFill>
        <p:spPr bwMode="auto">
          <a:xfrm>
            <a:off x="5975648" y="4077072"/>
            <a:ext cx="3168352" cy="2288753"/>
          </a:xfrm>
          <a:prstGeom prst="rect">
            <a:avLst/>
          </a:prstGeom>
          <a:noFill/>
        </p:spPr>
      </p:pic>
      <p:sp>
        <p:nvSpPr>
          <p:cNvPr id="27653" name="Rectangle 5"/>
          <p:cNvSpPr>
            <a:spLocks noChangeArrowheads="1"/>
          </p:cNvSpPr>
          <p:nvPr/>
        </p:nvSpPr>
        <p:spPr bwMode="auto">
          <a:xfrm>
            <a:off x="4716016" y="1472154"/>
            <a:ext cx="3816424"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I cimiteri sono, insieme alle rovine, un soggetto ricorrente nelle sue opere, e servono ad evocare sensazioni ben precise nell’animo umano, come la malinconia prima tra tutte.</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Ci sono due figure, una coppia, appoggiata ad un pilastro dell’ingresso</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Eppure, a rasserenare l’animo troviamo una certa luce all’orizzonte, unita al leggerissimo disegno di una figura angelica,</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Un’ultima considerazione su questo dipinto riguarda la composizione geometrica</a:t>
            </a:r>
            <a:r>
              <a:rPr kumimoji="0" lang="it-IT" sz="12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a:t>
            </a:r>
            <a:endParaRPr kumimoji="0" lang="it-IT" sz="1200" b="0" i="0" u="none" strike="noStrike" cap="none" normalizeH="0" baseline="0" dirty="0" smtClean="0">
              <a:ln>
                <a:noFill/>
              </a:ln>
              <a:solidFill>
                <a:srgbClr val="C00000"/>
              </a:solidFill>
              <a:effectLst/>
              <a:latin typeface="Arial" pitchFamily="34" charset="0"/>
              <a:cs typeface="Arial" pitchFamily="34" charset="0"/>
            </a:endParaRPr>
          </a:p>
        </p:txBody>
      </p:sp>
      <p:sp>
        <p:nvSpPr>
          <p:cNvPr id="6" name="Freccia a sinistra 5">
            <a:hlinkClick r:id="rId4" action="ppaction://hlinksldjump"/>
          </p:cNvPr>
          <p:cNvSpPr/>
          <p:nvPr/>
        </p:nvSpPr>
        <p:spPr>
          <a:xfrm>
            <a:off x="323528" y="6165304"/>
            <a:ext cx="576064" cy="360040"/>
          </a:xfrm>
          <a:prstGeom prst="leftArrow">
            <a:avLst/>
          </a:prstGeom>
          <a:solidFill>
            <a:srgbClr val="FF0000"/>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whee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descr="Foglio Di Carta Beige Consumata Come Fondo Immagine Stock - Immagine di  pagina, estratto: 114694039"/>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Rettangolo 1"/>
          <p:cNvSpPr/>
          <p:nvPr/>
        </p:nvSpPr>
        <p:spPr>
          <a:xfrm>
            <a:off x="3275856" y="404664"/>
            <a:ext cx="2194832" cy="400110"/>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it-IT" sz="2000" b="1" dirty="0" smtClean="0"/>
              <a:t>WILLIAM TURNER</a:t>
            </a:r>
            <a:endParaRPr lang="it-IT" sz="2000" b="1" dirty="0"/>
          </a:p>
        </p:txBody>
      </p:sp>
      <p:sp>
        <p:nvSpPr>
          <p:cNvPr id="28673" name="Rectangle 1"/>
          <p:cNvSpPr>
            <a:spLocks noChangeArrowheads="1"/>
          </p:cNvSpPr>
          <p:nvPr/>
        </p:nvSpPr>
        <p:spPr bwMode="auto">
          <a:xfrm>
            <a:off x="0" y="1052736"/>
            <a:ext cx="9144000" cy="5478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7030A0"/>
                </a:solidFill>
                <a:effectLst/>
                <a:latin typeface="Bradley Hand ITC" pitchFamily="66" charset="0"/>
                <a:ea typeface="Calibri" pitchFamily="34" charset="0"/>
                <a:cs typeface="Arial" pitchFamily="34" charset="0"/>
              </a:rPr>
              <a:t>Joseph </a:t>
            </a:r>
            <a:r>
              <a:rPr kumimoji="0" lang="it-IT" sz="1400" b="1" i="0" u="none" strike="noStrike" cap="none" normalizeH="0" baseline="0" dirty="0" err="1" smtClean="0">
                <a:ln>
                  <a:noFill/>
                </a:ln>
                <a:solidFill>
                  <a:srgbClr val="7030A0"/>
                </a:solidFill>
                <a:effectLst/>
                <a:latin typeface="Bradley Hand ITC" pitchFamily="66" charset="0"/>
                <a:ea typeface="Calibri" pitchFamily="34" charset="0"/>
                <a:cs typeface="Arial" pitchFamily="34" charset="0"/>
              </a:rPr>
              <a:t>Mallord</a:t>
            </a:r>
            <a:r>
              <a:rPr kumimoji="0" lang="it-IT" sz="1400" b="1" i="0" u="none" strike="noStrike" cap="none" normalizeH="0" baseline="0" dirty="0" smtClean="0">
                <a:ln>
                  <a:noFill/>
                </a:ln>
                <a:solidFill>
                  <a:srgbClr val="7030A0"/>
                </a:solidFill>
                <a:effectLst/>
                <a:latin typeface="Bradley Hand ITC" pitchFamily="66" charset="0"/>
                <a:ea typeface="Calibri" pitchFamily="34" charset="0"/>
                <a:cs typeface="Arial" pitchFamily="34" charset="0"/>
              </a:rPr>
              <a:t> William Turner</a:t>
            </a:r>
            <a:r>
              <a:rPr kumimoji="0" lang="it-IT" sz="1400" b="0" i="0" u="none" strike="noStrike" cap="none" normalizeH="0" baseline="0" dirty="0" smtClean="0">
                <a:ln>
                  <a:noFill/>
                </a:ln>
                <a:solidFill>
                  <a:srgbClr val="7030A0"/>
                </a:solidFill>
                <a:effectLst/>
                <a:latin typeface="Bradley Hand ITC" pitchFamily="66" charset="0"/>
                <a:ea typeface="Calibri" pitchFamily="34" charset="0"/>
                <a:cs typeface="Arial" pitchFamily="34" charset="0"/>
              </a:rPr>
              <a:t> è stato un pittore e incisore inglese. Appartenente al movimento romantico, il suo stile pose le basi per la nascita dell'</a:t>
            </a:r>
            <a:r>
              <a:rPr kumimoji="0" lang="it-IT" sz="1400" b="0" i="0" u="none" strike="noStrike" cap="none" normalizeH="0" baseline="0" dirty="0" smtClean="0">
                <a:ln>
                  <a:noFill/>
                </a:ln>
                <a:solidFill>
                  <a:srgbClr val="7030A0"/>
                </a:solidFill>
                <a:effectLst/>
                <a:latin typeface="Bradley Hand ITC" pitchFamily="66" charset="0"/>
                <a:ea typeface="Calibri" pitchFamily="34" charset="0"/>
                <a:cs typeface="Times New Roman" pitchFamily="18" charset="0"/>
              </a:rPr>
              <a:t>Impressionismo.</a:t>
            </a:r>
            <a:endParaRPr kumimoji="0" lang="it-IT" sz="1400" b="0" i="0" u="none" strike="noStrike" cap="none" normalizeH="0" baseline="0" dirty="0" smtClean="0">
              <a:ln>
                <a:noFill/>
              </a:ln>
              <a:solidFill>
                <a:srgbClr val="7030A0"/>
              </a:solidFill>
              <a:effectLst/>
              <a:latin typeface="Bradley Hand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7030A0"/>
                </a:solidFill>
                <a:effectLst/>
                <a:latin typeface="Bradley Hand ITC" pitchFamily="66" charset="0"/>
                <a:ea typeface="Calibri" pitchFamily="34" charset="0"/>
                <a:cs typeface="Arial" pitchFamily="34" charset="0"/>
              </a:rPr>
              <a:t>Turner nacque il 23 aprile 1775 a Londra</a:t>
            </a:r>
            <a:endParaRPr kumimoji="0" lang="it-IT" sz="1400" b="0" i="0" u="none" strike="noStrike" cap="none" normalizeH="0" baseline="0" dirty="0" smtClean="0">
              <a:ln>
                <a:noFill/>
              </a:ln>
              <a:solidFill>
                <a:srgbClr val="7030A0"/>
              </a:solidFill>
              <a:effectLst/>
              <a:latin typeface="Bradley Hand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7030A0"/>
                </a:solidFill>
                <a:effectLst/>
                <a:latin typeface="Bradley Hand ITC" pitchFamily="66" charset="0"/>
                <a:ea typeface="Calibri" pitchFamily="34" charset="0"/>
                <a:cs typeface="Arial" pitchFamily="34" charset="0"/>
              </a:rPr>
              <a:t>Il padre, William </a:t>
            </a:r>
            <a:r>
              <a:rPr kumimoji="0" lang="it-IT" sz="1400" b="0" i="0" u="none" strike="noStrike" cap="none" normalizeH="0" baseline="0" dirty="0" err="1" smtClean="0">
                <a:ln>
                  <a:noFill/>
                </a:ln>
                <a:solidFill>
                  <a:srgbClr val="7030A0"/>
                </a:solidFill>
                <a:effectLst/>
                <a:latin typeface="Bradley Hand ITC" pitchFamily="66" charset="0"/>
                <a:ea typeface="Calibri" pitchFamily="34" charset="0"/>
                <a:cs typeface="Arial" pitchFamily="34" charset="0"/>
              </a:rPr>
              <a:t>Gayone</a:t>
            </a:r>
            <a:r>
              <a:rPr kumimoji="0" lang="it-IT" sz="1400" b="0" i="0" u="none" strike="noStrike" cap="none" normalizeH="0" baseline="0" dirty="0" smtClean="0">
                <a:ln>
                  <a:noFill/>
                </a:ln>
                <a:solidFill>
                  <a:srgbClr val="7030A0"/>
                </a:solidFill>
                <a:effectLst/>
                <a:latin typeface="Bradley Hand ITC" pitchFamily="66" charset="0"/>
                <a:ea typeface="Calibri" pitchFamily="34" charset="0"/>
                <a:cs typeface="Arial" pitchFamily="34" charset="0"/>
              </a:rPr>
              <a:t> Turner, era un barbiere e fabbricante di parrucche quieto ed operoso; la madre, Mary Marshall, era invece una donna eccentrica e volubile e, in seguito alla morte prematura della figlioletta cominciò a dare i primi segni di quello squilibrio mentale che la travaglierà fino alla morte avvenuta nell'aprile 1804.</a:t>
            </a:r>
            <a:endParaRPr kumimoji="0" lang="it-IT" sz="1400" b="0" i="0" u="none" strike="noStrike" cap="none" normalizeH="0" baseline="0" dirty="0" smtClean="0">
              <a:ln>
                <a:noFill/>
              </a:ln>
              <a:solidFill>
                <a:srgbClr val="7030A0"/>
              </a:solidFill>
              <a:effectLst/>
              <a:latin typeface="Bradley Hand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7030A0"/>
                </a:solidFill>
                <a:effectLst/>
                <a:latin typeface="Bradley Hand ITC" pitchFamily="66" charset="0"/>
                <a:ea typeface="Calibri" pitchFamily="34" charset="0"/>
                <a:cs typeface="Arial" pitchFamily="34" charset="0"/>
              </a:rPr>
              <a:t>Disorientato dall'assenza della figura materna, il giovane William venne affettuosamente cresciuto dal padre, il quale ne intuì il talento artistico e non esitò ad esporre i primi disegni ed acquarelli del figlio nella vetrina della sua bottega, o persino a venderli per qualche scellino</a:t>
            </a:r>
            <a:r>
              <a:rPr kumimoji="0" lang="it-IT" sz="1400" b="0" i="0" u="none" strike="noStrike" cap="none" normalizeH="0" baseline="0" dirty="0" smtClean="0">
                <a:ln>
                  <a:noFill/>
                </a:ln>
                <a:solidFill>
                  <a:srgbClr val="7030A0"/>
                </a:solidFill>
                <a:effectLst/>
                <a:latin typeface="Bradley Hand ITC" pitchFamily="66" charset="0"/>
                <a:ea typeface="Calibri" pitchFamily="34" charset="0"/>
                <a:cs typeface="Times New Roman" pitchFamily="18" charset="0"/>
              </a:rPr>
              <a:t>.</a:t>
            </a:r>
            <a:endParaRPr kumimoji="0" lang="it-IT" sz="1400" b="0" i="0" u="none" strike="noStrike" cap="none" normalizeH="0" baseline="0" dirty="0" smtClean="0">
              <a:ln>
                <a:noFill/>
              </a:ln>
              <a:solidFill>
                <a:srgbClr val="7030A0"/>
              </a:solidFill>
              <a:effectLst/>
              <a:latin typeface="Bradley Hand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7030A0"/>
                </a:solidFill>
                <a:effectLst/>
                <a:latin typeface="Bradley Hand ITC" pitchFamily="66" charset="0"/>
                <a:ea typeface="Calibri" pitchFamily="34" charset="0"/>
                <a:cs typeface="Arial" pitchFamily="34" charset="0"/>
              </a:rPr>
              <a:t>Nel frattempo la sua vocazione artistica si era ormai palesata in modo autentico e potente e l'11 dicembre 1789 riuscì ad entrare alla </a:t>
            </a:r>
            <a:r>
              <a:rPr kumimoji="0" lang="it-IT" sz="1400" b="0" i="0" u="none" strike="noStrike" cap="none" normalizeH="0" baseline="0" dirty="0" err="1" smtClean="0">
                <a:ln>
                  <a:noFill/>
                </a:ln>
                <a:solidFill>
                  <a:srgbClr val="7030A0"/>
                </a:solidFill>
                <a:effectLst/>
                <a:latin typeface="Bradley Hand ITC" pitchFamily="66" charset="0"/>
                <a:ea typeface="Calibri" pitchFamily="34" charset="0"/>
                <a:cs typeface="Arial" pitchFamily="34" charset="0"/>
              </a:rPr>
              <a:t>Royal</a:t>
            </a:r>
            <a:r>
              <a:rPr kumimoji="0" lang="it-IT" sz="1400" b="0" i="0" u="none" strike="noStrike" cap="none" normalizeH="0" baseline="0" dirty="0" smtClean="0">
                <a:ln>
                  <a:noFill/>
                </a:ln>
                <a:solidFill>
                  <a:srgbClr val="7030A0"/>
                </a:solidFill>
                <a:effectLst/>
                <a:latin typeface="Bradley Hand ITC" pitchFamily="66" charset="0"/>
                <a:ea typeface="Calibri" pitchFamily="34" charset="0"/>
                <a:cs typeface="Arial" pitchFamily="34" charset="0"/>
              </a:rPr>
              <a:t> </a:t>
            </a:r>
            <a:r>
              <a:rPr kumimoji="0" lang="it-IT" sz="1400" b="0" i="0" u="none" strike="noStrike" cap="none" normalizeH="0" baseline="0" dirty="0" err="1" smtClean="0">
                <a:ln>
                  <a:noFill/>
                </a:ln>
                <a:solidFill>
                  <a:srgbClr val="7030A0"/>
                </a:solidFill>
                <a:effectLst/>
                <a:latin typeface="Bradley Hand ITC" pitchFamily="66" charset="0"/>
                <a:ea typeface="Calibri" pitchFamily="34" charset="0"/>
                <a:cs typeface="Arial" pitchFamily="34" charset="0"/>
              </a:rPr>
              <a:t>Academy</a:t>
            </a:r>
            <a:r>
              <a:rPr kumimoji="0" lang="it-IT" sz="1400" b="0" i="0" u="none" strike="noStrike" cap="none" normalizeH="0" baseline="0" dirty="0" smtClean="0">
                <a:ln>
                  <a:noFill/>
                </a:ln>
                <a:solidFill>
                  <a:srgbClr val="7030A0"/>
                </a:solidFill>
                <a:effectLst/>
                <a:latin typeface="Bradley Hand ITC" pitchFamily="66" charset="0"/>
                <a:ea typeface="Calibri" pitchFamily="34" charset="0"/>
                <a:cs typeface="Arial" pitchFamily="34" charset="0"/>
              </a:rPr>
              <a:t> </a:t>
            </a:r>
            <a:r>
              <a:rPr kumimoji="0" lang="it-IT" sz="1400" b="0" i="0" u="none" strike="noStrike" cap="none" normalizeH="0" baseline="0" dirty="0" err="1" smtClean="0">
                <a:ln>
                  <a:noFill/>
                </a:ln>
                <a:solidFill>
                  <a:srgbClr val="7030A0"/>
                </a:solidFill>
                <a:effectLst/>
                <a:latin typeface="Bradley Hand ITC" pitchFamily="66" charset="0"/>
                <a:ea typeface="Calibri" pitchFamily="34" charset="0"/>
                <a:cs typeface="Arial" pitchFamily="34" charset="0"/>
              </a:rPr>
              <a:t>of</a:t>
            </a:r>
            <a:r>
              <a:rPr kumimoji="0" lang="it-IT" sz="1400" b="0" i="0" u="none" strike="noStrike" cap="none" normalizeH="0" baseline="0" dirty="0" smtClean="0">
                <a:ln>
                  <a:noFill/>
                </a:ln>
                <a:solidFill>
                  <a:srgbClr val="7030A0"/>
                </a:solidFill>
                <a:effectLst/>
                <a:latin typeface="Bradley Hand ITC" pitchFamily="66" charset="0"/>
                <a:ea typeface="Calibri" pitchFamily="34" charset="0"/>
                <a:cs typeface="Arial" pitchFamily="34" charset="0"/>
              </a:rPr>
              <a:t> </a:t>
            </a:r>
            <a:r>
              <a:rPr kumimoji="0" lang="it-IT" sz="1400" b="0" i="0" u="none" strike="noStrike" cap="none" normalizeH="0" baseline="0" dirty="0" err="1" smtClean="0">
                <a:ln>
                  <a:noFill/>
                </a:ln>
                <a:solidFill>
                  <a:srgbClr val="7030A0"/>
                </a:solidFill>
                <a:effectLst/>
                <a:latin typeface="Bradley Hand ITC" pitchFamily="66" charset="0"/>
                <a:ea typeface="Calibri" pitchFamily="34" charset="0"/>
                <a:cs typeface="Arial" pitchFamily="34" charset="0"/>
              </a:rPr>
              <a:t>Arts</a:t>
            </a:r>
            <a:r>
              <a:rPr kumimoji="0" lang="it-IT" sz="1400" b="0" i="0" u="none" strike="noStrike" cap="none" normalizeH="0" baseline="0" dirty="0" smtClean="0">
                <a:ln>
                  <a:noFill/>
                </a:ln>
                <a:solidFill>
                  <a:srgbClr val="7030A0"/>
                </a:solidFill>
                <a:effectLst/>
                <a:latin typeface="Bradley Hand ITC" pitchFamily="66" charset="0"/>
                <a:ea typeface="Calibri" pitchFamily="34" charset="0"/>
                <a:cs typeface="Arial" pitchFamily="34" charset="0"/>
              </a:rPr>
              <a:t> di Londra. Qui studiò prospettiva, pittura e acquarellista specializzato in oggetti architettonici e topografici. Nello stesso anno il giovane William cominciò a recarsi in campagna a dipingere paesaggi e studi dal vero</a:t>
            </a:r>
            <a:r>
              <a:rPr kumimoji="0" lang="it-IT" sz="1400" b="0" i="0" u="none" strike="noStrike" cap="none" normalizeH="0" baseline="0" dirty="0" smtClean="0">
                <a:ln>
                  <a:noFill/>
                </a:ln>
                <a:solidFill>
                  <a:srgbClr val="7030A0"/>
                </a:solidFill>
                <a:effectLst/>
                <a:latin typeface="Bradley Hand ITC" pitchFamily="66" charset="0"/>
                <a:ea typeface="Calibri" pitchFamily="34" charset="0"/>
                <a:cs typeface="Times New Roman" pitchFamily="18" charset="0"/>
              </a:rPr>
              <a:t>.</a:t>
            </a:r>
            <a:endParaRPr kumimoji="0" lang="it-IT" sz="1400" b="0" i="0" u="none" strike="noStrike" cap="none" normalizeH="0" baseline="0" dirty="0" smtClean="0">
              <a:ln>
                <a:noFill/>
              </a:ln>
              <a:solidFill>
                <a:srgbClr val="7030A0"/>
              </a:solidFill>
              <a:effectLst/>
              <a:latin typeface="Bradley Hand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7030A0"/>
                </a:solidFill>
                <a:effectLst/>
                <a:latin typeface="Bradley Hand ITC" pitchFamily="66" charset="0"/>
                <a:ea typeface="Calibri" pitchFamily="34" charset="0"/>
                <a:cs typeface="Arial" pitchFamily="34" charset="0"/>
              </a:rPr>
              <a:t>Le opere di Turner di questi anni, tuttavia, continuarono a meritarsi un atteggiamento ondivago, venendo appassionatamente lodate ma criticate. Fu per questo motivo che Turner decise di allestire uno studio privato all'interno della sua abitazione londinese, ed esponendovi le proprie opere a partire dal 1804, in modo da svincolarsi dalla </a:t>
            </a:r>
            <a:r>
              <a:rPr kumimoji="0" lang="it-IT" sz="1400" b="0" i="0" u="none" strike="noStrike" cap="none" normalizeH="0" baseline="0" dirty="0" err="1" smtClean="0">
                <a:ln>
                  <a:noFill/>
                </a:ln>
                <a:solidFill>
                  <a:srgbClr val="7030A0"/>
                </a:solidFill>
                <a:effectLst/>
                <a:latin typeface="Bradley Hand ITC" pitchFamily="66" charset="0"/>
                <a:ea typeface="Calibri" pitchFamily="34" charset="0"/>
                <a:cs typeface="Arial" pitchFamily="34" charset="0"/>
              </a:rPr>
              <a:t>Royal</a:t>
            </a:r>
            <a:r>
              <a:rPr kumimoji="0" lang="it-IT" sz="1400" b="0" i="0" u="none" strike="noStrike" cap="none" normalizeH="0" baseline="0" dirty="0" smtClean="0">
                <a:ln>
                  <a:noFill/>
                </a:ln>
                <a:solidFill>
                  <a:srgbClr val="7030A0"/>
                </a:solidFill>
                <a:effectLst/>
                <a:latin typeface="Bradley Hand ITC" pitchFamily="66" charset="0"/>
                <a:ea typeface="Calibri" pitchFamily="34" charset="0"/>
                <a:cs typeface="Arial" pitchFamily="34" charset="0"/>
              </a:rPr>
              <a:t> </a:t>
            </a:r>
            <a:r>
              <a:rPr kumimoji="0" lang="it-IT" sz="1400" b="0" i="0" u="none" strike="noStrike" cap="none" normalizeH="0" baseline="0" dirty="0" err="1" smtClean="0">
                <a:ln>
                  <a:noFill/>
                </a:ln>
                <a:solidFill>
                  <a:srgbClr val="7030A0"/>
                </a:solidFill>
                <a:effectLst/>
                <a:latin typeface="Bradley Hand ITC" pitchFamily="66" charset="0"/>
                <a:ea typeface="Calibri" pitchFamily="34" charset="0"/>
                <a:cs typeface="Arial" pitchFamily="34" charset="0"/>
              </a:rPr>
              <a:t>Academy</a:t>
            </a:r>
            <a:r>
              <a:rPr kumimoji="0" lang="it-IT" sz="1400" b="0" i="0" u="none" strike="noStrike" cap="none" normalizeH="0" baseline="0" dirty="0" smtClean="0">
                <a:ln>
                  <a:noFill/>
                </a:ln>
                <a:solidFill>
                  <a:srgbClr val="7030A0"/>
                </a:solidFill>
                <a:effectLst/>
                <a:latin typeface="Bradley Hand ITC" pitchFamily="66" charset="0"/>
                <a:ea typeface="Calibri" pitchFamily="34" charset="0"/>
                <a:cs typeface="Arial" pitchFamily="34" charset="0"/>
              </a:rPr>
              <a:t>.</a:t>
            </a:r>
            <a:endParaRPr kumimoji="0" lang="it-IT" sz="1400" b="0" i="0" u="none" strike="noStrike" cap="none" normalizeH="0" baseline="0" dirty="0" smtClean="0">
              <a:ln>
                <a:noFill/>
              </a:ln>
              <a:solidFill>
                <a:srgbClr val="7030A0"/>
              </a:solidFill>
              <a:effectLst/>
              <a:latin typeface="Bradley Hand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7030A0"/>
                </a:solidFill>
                <a:effectLst/>
                <a:latin typeface="Bradley Hand ITC" pitchFamily="66" charset="0"/>
                <a:ea typeface="Calibri" pitchFamily="34" charset="0"/>
                <a:cs typeface="Arial" pitchFamily="34" charset="0"/>
              </a:rPr>
              <a:t>Il 7 gennaio 1811 Turner iniziò a tenere conferenze alla </a:t>
            </a:r>
            <a:r>
              <a:rPr kumimoji="0" lang="it-IT" sz="1400" b="0" i="0" u="none" strike="noStrike" cap="none" normalizeH="0" baseline="0" dirty="0" err="1" smtClean="0">
                <a:ln>
                  <a:noFill/>
                </a:ln>
                <a:solidFill>
                  <a:srgbClr val="7030A0"/>
                </a:solidFill>
                <a:effectLst/>
                <a:latin typeface="Bradley Hand ITC" pitchFamily="66" charset="0"/>
                <a:ea typeface="Calibri" pitchFamily="34" charset="0"/>
                <a:cs typeface="Arial" pitchFamily="34" charset="0"/>
              </a:rPr>
              <a:t>Royal</a:t>
            </a:r>
            <a:r>
              <a:rPr kumimoji="0" lang="it-IT" sz="1400" b="0" i="0" u="none" strike="noStrike" cap="none" normalizeH="0" baseline="0" dirty="0" smtClean="0">
                <a:ln>
                  <a:noFill/>
                </a:ln>
                <a:solidFill>
                  <a:srgbClr val="7030A0"/>
                </a:solidFill>
                <a:effectLst/>
                <a:latin typeface="Bradley Hand ITC" pitchFamily="66" charset="0"/>
                <a:ea typeface="Calibri" pitchFamily="34" charset="0"/>
                <a:cs typeface="Arial" pitchFamily="34" charset="0"/>
              </a:rPr>
              <a:t> </a:t>
            </a:r>
            <a:r>
              <a:rPr kumimoji="0" lang="it-IT" sz="1400" b="0" i="0" u="none" strike="noStrike" cap="none" normalizeH="0" baseline="0" dirty="0" err="1" smtClean="0">
                <a:ln>
                  <a:noFill/>
                </a:ln>
                <a:solidFill>
                  <a:srgbClr val="7030A0"/>
                </a:solidFill>
                <a:effectLst/>
                <a:latin typeface="Bradley Hand ITC" pitchFamily="66" charset="0"/>
                <a:ea typeface="Calibri" pitchFamily="34" charset="0"/>
                <a:cs typeface="Arial" pitchFamily="34" charset="0"/>
              </a:rPr>
              <a:t>Academy</a:t>
            </a:r>
            <a:r>
              <a:rPr kumimoji="0" lang="it-IT" sz="1400" b="0" i="0" u="none" strike="noStrike" cap="none" normalizeH="0" baseline="0" dirty="0" smtClean="0">
                <a:ln>
                  <a:noFill/>
                </a:ln>
                <a:solidFill>
                  <a:srgbClr val="7030A0"/>
                </a:solidFill>
                <a:effectLst/>
                <a:latin typeface="Bradley Hand ITC" pitchFamily="66" charset="0"/>
                <a:ea typeface="Calibri" pitchFamily="34" charset="0"/>
                <a:cs typeface="Arial" pitchFamily="34" charset="0"/>
              </a:rPr>
              <a:t> in veste di professore di prospettiva</a:t>
            </a:r>
            <a:r>
              <a:rPr kumimoji="0" lang="it-IT" sz="1400" b="0" i="0" u="none" strike="noStrike" cap="none" normalizeH="0" baseline="0" dirty="0" smtClean="0">
                <a:ln>
                  <a:noFill/>
                </a:ln>
                <a:solidFill>
                  <a:srgbClr val="7030A0"/>
                </a:solidFill>
                <a:effectLst/>
                <a:latin typeface="Bradley Hand ITC" pitchFamily="66" charset="0"/>
                <a:ea typeface="Calibri" pitchFamily="34" charset="0"/>
                <a:cs typeface="Times New Roman" pitchFamily="18" charset="0"/>
              </a:rPr>
              <a:t>. Si venne così ad accentuare il contrasto tra l'attività accademica del Turner e la sua riflessione in campo artistico, incentrata sullo studio della luce e del colore</a:t>
            </a:r>
            <a:endParaRPr kumimoji="0" lang="it-IT" sz="1400" b="0" i="0" u="none" strike="noStrike" cap="none" normalizeH="0" baseline="0" dirty="0" smtClean="0">
              <a:ln>
                <a:noFill/>
              </a:ln>
              <a:solidFill>
                <a:srgbClr val="7030A0"/>
              </a:solidFill>
              <a:effectLst/>
              <a:latin typeface="Bradley Hand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7030A0"/>
                </a:solidFill>
                <a:effectLst/>
                <a:latin typeface="Bradley Hand ITC" pitchFamily="66" charset="0"/>
                <a:ea typeface="Calibri" pitchFamily="34" charset="0"/>
                <a:cs typeface="Arial" pitchFamily="34" charset="0"/>
              </a:rPr>
              <a:t>Continuò la sua vita viaggiando in tutto il mondo e raffigurando tutto ciò che poteva ma nel 1844 dovrà rinunciare ai suoi viaggi a causa delle condizioni di salute assai precarie. Ne risentì anche il suo carattere, che divenne umbratile, molto schivo, pieno d'ombre interiori e perplessità</a:t>
            </a:r>
            <a:r>
              <a:rPr kumimoji="0" lang="it-IT" sz="1400" b="0" i="0" u="none" strike="noStrike" cap="none" normalizeH="0" baseline="0" dirty="0" smtClean="0">
                <a:ln>
                  <a:noFill/>
                </a:ln>
                <a:solidFill>
                  <a:srgbClr val="7030A0"/>
                </a:solidFill>
                <a:effectLst/>
                <a:latin typeface="Bradley Hand ITC" pitchFamily="66" charset="0"/>
                <a:ea typeface="Calibri" pitchFamily="34" charset="0"/>
                <a:cs typeface="Times New Roman" pitchFamily="18" charset="0"/>
              </a:rPr>
              <a:t> iniziò ad affogare i suoi dispiaceri nell'alcol e realizzando di rado opere degne del suo talento. Il tracollo fisico era ormai prossimo, e nell'ottobre 1851 si ammalò gravemente di </a:t>
            </a:r>
            <a:r>
              <a:rPr kumimoji="0" lang="it-IT" sz="1400" b="0" i="0" u="none" strike="noStrike" cap="none" normalizeH="0" baseline="0" dirty="0" smtClean="0">
                <a:ln>
                  <a:noFill/>
                </a:ln>
                <a:solidFill>
                  <a:srgbClr val="7030A0"/>
                </a:solidFill>
                <a:effectLst/>
                <a:latin typeface="Bradley Hand ITC" pitchFamily="66" charset="0"/>
                <a:ea typeface="Calibri" pitchFamily="34" charset="0"/>
                <a:cs typeface="Arial" pitchFamily="34" charset="0"/>
              </a:rPr>
              <a:t>colera, Morì nella sua dimora di Chelsea il 19 dicembre 1851, all’età di settantasei anni</a:t>
            </a:r>
            <a:r>
              <a:rPr kumimoji="0" lang="it-IT" sz="1400" b="0" i="0" u="none" strike="noStrike" cap="none" normalizeH="0" baseline="0" dirty="0" smtClean="0">
                <a:ln>
                  <a:noFill/>
                </a:ln>
                <a:solidFill>
                  <a:srgbClr val="202122"/>
                </a:solidFill>
                <a:effectLst/>
                <a:latin typeface="Bradley Hand ITC" pitchFamily="66" charset="0"/>
                <a:ea typeface="Calibri" pitchFamily="34" charset="0"/>
                <a:cs typeface="Arial" pitchFamily="34" charset="0"/>
              </a:rPr>
              <a:t>.</a:t>
            </a:r>
            <a:endParaRPr kumimoji="0" lang="it-IT" sz="1400" b="0" i="0" u="none" strike="noStrike" cap="none" normalizeH="0" baseline="0" dirty="0" smtClean="0">
              <a:ln>
                <a:noFill/>
              </a:ln>
              <a:solidFill>
                <a:schemeClr val="tx1"/>
              </a:solidFill>
              <a:effectLst/>
              <a:latin typeface="Bradley Hand ITC" pitchFamily="66" charset="0"/>
              <a:cs typeface="Arial" pitchFamily="34" charset="0"/>
            </a:endParaRPr>
          </a:p>
        </p:txBody>
      </p:sp>
    </p:spTree>
  </p:cSld>
  <p:clrMapOvr>
    <a:masterClrMapping/>
  </p:clrMapOvr>
  <p:transition spd="med">
    <p:newsfla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William Turner: biografia breve e opere principali in 10 punti"/>
          <p:cNvPicPr>
            <a:picLocks noChangeAspect="1" noChangeArrowheads="1"/>
          </p:cNvPicPr>
          <p:nvPr/>
        </p:nvPicPr>
        <p:blipFill>
          <a:blip r:embed="rId2" cstate="print"/>
          <a:srcRect/>
          <a:stretch>
            <a:fillRect/>
          </a:stretch>
        </p:blipFill>
        <p:spPr bwMode="auto">
          <a:xfrm>
            <a:off x="5441719" y="692696"/>
            <a:ext cx="3702281" cy="4824536"/>
          </a:xfrm>
          <a:prstGeom prst="rect">
            <a:avLst/>
          </a:prstGeom>
          <a:noFill/>
        </p:spPr>
      </p:pic>
      <p:sp>
        <p:nvSpPr>
          <p:cNvPr id="2049" name="Rectangle 1"/>
          <p:cNvSpPr>
            <a:spLocks noChangeArrowheads="1"/>
          </p:cNvSpPr>
          <p:nvPr/>
        </p:nvSpPr>
        <p:spPr bwMode="auto">
          <a:xfrm>
            <a:off x="0" y="1983511"/>
            <a:ext cx="5436096"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rgbClr val="C00000"/>
                </a:solidFill>
                <a:effectLst/>
                <a:latin typeface="Algerian" pitchFamily="82" charset="0"/>
                <a:ea typeface="Calibri" pitchFamily="34" charset="0"/>
                <a:cs typeface="Arial" pitchFamily="34" charset="0"/>
              </a:rPr>
              <a:t>Alcune delle sue opere più conosciute:</a:t>
            </a:r>
            <a:endParaRPr kumimoji="0" lang="it-IT" sz="2000" b="0" i="0" u="none" strike="noStrike" cap="none" normalizeH="0" baseline="0" dirty="0" smtClean="0">
              <a:ln>
                <a:noFill/>
              </a:ln>
              <a:solidFill>
                <a:srgbClr val="C00000"/>
              </a:solidFill>
              <a:effectLst/>
              <a:latin typeface="Algerian" pitchFamily="8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it-IT" b="0" i="0" u="none" strike="noStrike" cap="none" normalizeH="0" baseline="0" dirty="0" smtClean="0">
                <a:ln>
                  <a:noFill/>
                </a:ln>
                <a:solidFill>
                  <a:srgbClr val="A40000"/>
                </a:solidFill>
                <a:effectLst/>
                <a:latin typeface="Cooper Black" pitchFamily="18" charset="0"/>
                <a:ea typeface="Calibri" pitchFamily="34" charset="0"/>
                <a:cs typeface="Arial" pitchFamily="34" charset="0"/>
                <a:hlinkClick r:id="rId3" action="ppaction://hlinksldjump"/>
              </a:rPr>
              <a:t>Pescatori in mare,</a:t>
            </a:r>
            <a:r>
              <a:rPr kumimoji="0" lang="it-IT" b="0" i="0" u="none" strike="noStrike" cap="none" normalizeH="0" baseline="0" dirty="0" smtClean="0">
                <a:ln>
                  <a:noFill/>
                </a:ln>
                <a:solidFill>
                  <a:srgbClr val="A40000"/>
                </a:solidFill>
                <a:effectLst/>
                <a:latin typeface="Arial" pitchFamily="34" charset="0"/>
                <a:ea typeface="Calibri" pitchFamily="34" charset="0"/>
                <a:cs typeface="Arial" pitchFamily="34" charset="0"/>
                <a:hlinkClick r:id="rId3" action="ppaction://hlinksldjump"/>
              </a:rPr>
              <a:t>1796</a:t>
            </a:r>
            <a:endParaRPr kumimoji="0" lang="it-IT" b="0" i="0" u="none" strike="noStrike" cap="none" normalizeH="0" baseline="0" dirty="0" smtClean="0">
              <a:ln>
                <a:noFill/>
              </a:ln>
              <a:solidFill>
                <a:srgbClr val="A4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it-IT" b="0" i="0" u="none" strike="noStrike" cap="none" normalizeH="0" baseline="0" dirty="0" smtClean="0">
                <a:ln>
                  <a:noFill/>
                </a:ln>
                <a:solidFill>
                  <a:srgbClr val="A40000"/>
                </a:solidFill>
                <a:effectLst/>
                <a:latin typeface="Cooper Black" pitchFamily="18" charset="0"/>
                <a:ea typeface="Calibri" pitchFamily="34" charset="0"/>
                <a:cs typeface="Arial" pitchFamily="34" charset="0"/>
                <a:hlinkClick r:id="rId4" action="ppaction://hlinksldjump"/>
              </a:rPr>
              <a:t>L’incendio delle camere dei lord e dei comuni, </a:t>
            </a:r>
            <a:r>
              <a:rPr kumimoji="0" lang="it-IT" b="0" i="0" u="none" strike="noStrike" cap="none" normalizeH="0" baseline="0" dirty="0" smtClean="0">
                <a:ln>
                  <a:noFill/>
                </a:ln>
                <a:solidFill>
                  <a:srgbClr val="A40000"/>
                </a:solidFill>
                <a:effectLst/>
                <a:latin typeface="Arial" pitchFamily="34" charset="0"/>
                <a:ea typeface="Calibri" pitchFamily="34" charset="0"/>
                <a:cs typeface="Arial" pitchFamily="34" charset="0"/>
                <a:hlinkClick r:id="rId4" action="ppaction://hlinksldjump"/>
              </a:rPr>
              <a:t>1835</a:t>
            </a:r>
            <a:endParaRPr kumimoji="0" lang="it-IT" b="0" i="0" u="none" strike="noStrike" cap="none" normalizeH="0" baseline="0" dirty="0" smtClean="0">
              <a:ln>
                <a:noFill/>
              </a:ln>
              <a:solidFill>
                <a:srgbClr val="A4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it-IT" b="0" i="0" u="none" strike="noStrike" cap="none" normalizeH="0" baseline="0" dirty="0" smtClean="0">
                <a:ln>
                  <a:noFill/>
                </a:ln>
                <a:solidFill>
                  <a:srgbClr val="A40000"/>
                </a:solidFill>
                <a:effectLst/>
                <a:latin typeface="Cooper Black" pitchFamily="18" charset="0"/>
                <a:ea typeface="Calibri" pitchFamily="34" charset="0"/>
                <a:cs typeface="Arial" pitchFamily="34" charset="0"/>
                <a:hlinkClick r:id="rId5" action="ppaction://hlinksldjump"/>
              </a:rPr>
              <a:t>Luce e colore (la teoria di Goethe), </a:t>
            </a:r>
            <a:r>
              <a:rPr kumimoji="0" lang="it-IT" b="0" i="0" u="none" strike="noStrike" cap="none" normalizeH="0" baseline="0" dirty="0" smtClean="0">
                <a:ln>
                  <a:noFill/>
                </a:ln>
                <a:solidFill>
                  <a:srgbClr val="A40000"/>
                </a:solidFill>
                <a:effectLst/>
                <a:latin typeface="Arial" pitchFamily="34" charset="0"/>
                <a:ea typeface="Calibri" pitchFamily="34" charset="0"/>
                <a:cs typeface="Arial" pitchFamily="34" charset="0"/>
                <a:hlinkClick r:id="rId5" action="ppaction://hlinksldjump"/>
              </a:rPr>
              <a:t>1843</a:t>
            </a:r>
            <a:endParaRPr kumimoji="0" lang="it-IT" b="0" i="0" u="none" strike="noStrike" cap="none" normalizeH="0" baseline="0" dirty="0" smtClean="0">
              <a:ln>
                <a:noFill/>
              </a:ln>
              <a:solidFill>
                <a:srgbClr val="A4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it-IT" u="none" strike="noStrike" cap="none" normalizeH="0" baseline="0" dirty="0" smtClean="0">
                <a:ln>
                  <a:noFill/>
                </a:ln>
                <a:solidFill>
                  <a:srgbClr val="A40000"/>
                </a:solidFill>
                <a:effectLst/>
                <a:latin typeface="Cooper Black" pitchFamily="18" charset="0"/>
                <a:ea typeface="Calibri" pitchFamily="34" charset="0"/>
                <a:cs typeface="Arial" pitchFamily="34" charset="0"/>
                <a:hlinkClick r:id="rId6" action="ppaction://hlinksldjump"/>
              </a:rPr>
              <a:t>Pioggia, vapore e velocità , </a:t>
            </a:r>
            <a:r>
              <a:rPr kumimoji="0" lang="it-IT" u="none" strike="noStrike" cap="none" normalizeH="0" baseline="0" dirty="0" smtClean="0">
                <a:ln>
                  <a:noFill/>
                </a:ln>
                <a:solidFill>
                  <a:srgbClr val="A40000"/>
                </a:solidFill>
                <a:effectLst/>
                <a:latin typeface="Arial" pitchFamily="34" charset="0"/>
                <a:ea typeface="Calibri" pitchFamily="34" charset="0"/>
                <a:cs typeface="Arial" pitchFamily="34" charset="0"/>
                <a:hlinkClick r:id="rId6" action="ppaction://hlinksldjump"/>
              </a:rPr>
              <a:t>1844</a:t>
            </a:r>
            <a:endParaRPr kumimoji="0" lang="it-IT" u="none" strike="noStrike" cap="none" normalizeH="0" baseline="0" dirty="0" smtClean="0">
              <a:ln>
                <a:noFill/>
              </a:ln>
              <a:solidFill>
                <a:srgbClr val="A40000"/>
              </a:solidFill>
              <a:effectLst/>
              <a:latin typeface="Arial" pitchFamily="34" charset="0"/>
              <a:cs typeface="Arial" pitchFamily="34" charset="0"/>
            </a:endParaRPr>
          </a:p>
        </p:txBody>
      </p:sp>
    </p:spTree>
  </p:cSld>
  <p:clrMapOvr>
    <a:masterClrMapping/>
  </p:clrMapOvr>
  <p:transition>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404664"/>
            <a:ext cx="2121093"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rgbClr val="FFFF00"/>
            </a:solidFill>
          </a:ln>
        </p:spPr>
        <p:txBody>
          <a:bodyPr wrap="none">
            <a:spAutoFit/>
          </a:bodyPr>
          <a:lstStyle/>
          <a:p>
            <a:r>
              <a:rPr lang="it-IT" b="1" dirty="0" smtClean="0">
                <a:solidFill>
                  <a:schemeClr val="bg1"/>
                </a:solidFill>
              </a:rPr>
              <a:t>Pescatori in mare</a:t>
            </a:r>
            <a:endParaRPr lang="it-IT" b="1" dirty="0">
              <a:solidFill>
                <a:schemeClr val="bg1"/>
              </a:solidFill>
            </a:endParaRPr>
          </a:p>
        </p:txBody>
      </p:sp>
      <p:pic>
        <p:nvPicPr>
          <p:cNvPr id="37890" name="Picture 2" descr="Joseph Mallord William Turner - Fishermen at Sea - WGA23161.jpg"/>
          <p:cNvPicPr>
            <a:picLocks noChangeAspect="1" noChangeArrowheads="1"/>
          </p:cNvPicPr>
          <p:nvPr/>
        </p:nvPicPr>
        <p:blipFill>
          <a:blip r:embed="rId2" cstate="print"/>
          <a:srcRect/>
          <a:stretch>
            <a:fillRect/>
          </a:stretch>
        </p:blipFill>
        <p:spPr bwMode="auto">
          <a:xfrm>
            <a:off x="0" y="1628800"/>
            <a:ext cx="4725416" cy="3456384"/>
          </a:xfrm>
          <a:prstGeom prst="rect">
            <a:avLst/>
          </a:prstGeom>
          <a:noFill/>
        </p:spPr>
      </p:pic>
      <p:sp>
        <p:nvSpPr>
          <p:cNvPr id="4" name="Rettangolo 3"/>
          <p:cNvSpPr/>
          <p:nvPr/>
        </p:nvSpPr>
        <p:spPr>
          <a:xfrm>
            <a:off x="5220072" y="2492896"/>
            <a:ext cx="3419872" cy="1200329"/>
          </a:xfrm>
          <a:prstGeom prst="rect">
            <a:avLst/>
          </a:prstGeom>
          <a:noFill/>
        </p:spPr>
        <p:txBody>
          <a:bodyPr wrap="square">
            <a:spAutoFit/>
          </a:bodyPr>
          <a:lstStyle/>
          <a:p>
            <a:r>
              <a:rPr lang="it-IT" sz="1200" dirty="0" smtClean="0">
                <a:solidFill>
                  <a:srgbClr val="FFFF00"/>
                </a:solidFill>
                <a:latin typeface="Arial" pitchFamily="34" charset="0"/>
                <a:cs typeface="Arial" pitchFamily="34" charset="0"/>
              </a:rPr>
              <a:t>L'opera raffigura una barca che, in balia di un vento tempestoso, cerca di farsi strada tra le acque inquiete; la scena, ambientata al largo dei Faraglioni dell'isola di Wight, è rischiarata dai raggi della Luna che, riflettendosi sui flutti, creano un'atmosfera sospesa e silenziosa</a:t>
            </a:r>
            <a:endParaRPr lang="it-IT" sz="1200" dirty="0">
              <a:solidFill>
                <a:srgbClr val="FFFF00"/>
              </a:solidFill>
              <a:latin typeface="Arial" pitchFamily="34" charset="0"/>
              <a:cs typeface="Arial" pitchFamily="34" charset="0"/>
            </a:endParaRPr>
          </a:p>
        </p:txBody>
      </p:sp>
      <p:sp>
        <p:nvSpPr>
          <p:cNvPr id="5" name="Freccia a sinistra 4">
            <a:hlinkClick r:id="rId3" action="ppaction://hlinksldjump"/>
          </p:cNvPr>
          <p:cNvSpPr/>
          <p:nvPr/>
        </p:nvSpPr>
        <p:spPr>
          <a:xfrm>
            <a:off x="323528" y="6021288"/>
            <a:ext cx="576064" cy="360040"/>
          </a:xfrm>
          <a:prstGeom prst="leftArrow">
            <a:avLst/>
          </a:prstGeom>
          <a:solidFill>
            <a:srgbClr val="FFFF00"/>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diamon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539552" y="404664"/>
            <a:ext cx="4572000" cy="64633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solidFill>
              <a:srgbClr val="FFC000"/>
            </a:solidFill>
          </a:ln>
        </p:spPr>
        <p:txBody>
          <a:bodyPr>
            <a:spAutoFit/>
          </a:bodyPr>
          <a:lstStyle/>
          <a:p>
            <a:r>
              <a:rPr lang="it-IT" b="1" dirty="0" smtClean="0">
                <a:solidFill>
                  <a:schemeClr val="bg1"/>
                </a:solidFill>
              </a:rPr>
              <a:t>L’incendio delle camere dei lord e dei comuni</a:t>
            </a:r>
            <a:endParaRPr lang="it-IT" b="1" dirty="0">
              <a:solidFill>
                <a:schemeClr val="bg1"/>
              </a:solidFill>
            </a:endParaRPr>
          </a:p>
        </p:txBody>
      </p:sp>
      <p:sp>
        <p:nvSpPr>
          <p:cNvPr id="36867" name="Rectangle 3"/>
          <p:cNvSpPr>
            <a:spLocks noChangeArrowheads="1"/>
          </p:cNvSpPr>
          <p:nvPr/>
        </p:nvSpPr>
        <p:spPr bwMode="auto">
          <a:xfrm>
            <a:off x="4860032" y="1340768"/>
            <a:ext cx="4032448"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Questo dipinto ritrae l'incendio che distrusse il parlamento di Londra nella notte tra il 16 e il 17 ottobre 1834. Il protagonista del dipinto è la natura distruttrice; la nube di fuoco che sale dal fiume avvolgendo ogni cosa incute terrore e, nello stesso tempo, suscita un ammirato stupore per l'inesorabile forza della natura. Nonostante la grande fiamma sia la protagonista assoluta del dipinto, l'artista non tralascia le figure di esseri umani, come le due quinte di spettatori, una assiepata vicino alla riva del Tamigi (a sinistra), l'altra seduta a cavalcioni della balaustra del ponte di Waterloo (in basso a destra del dipinto).</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 Lo </a:t>
            </a:r>
            <a:r>
              <a:rPr kumimoji="0" lang="it-IT" sz="1200" b="0" i="1"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spazio</a:t>
            </a:r>
            <a:r>
              <a:rPr kumimoji="0" lang="it-IT" sz="1200" b="0" i="0"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 della composizione è ellittico ed è dominato dal vorticoso turbine di fiamme che rende, attorno ad esso, impercettibili le forme e illimitati i confini spaziali.</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Il </a:t>
            </a:r>
            <a:r>
              <a:rPr kumimoji="0" lang="it-IT" sz="1200" b="0" i="1"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colore</a:t>
            </a:r>
            <a:r>
              <a:rPr kumimoji="0" lang="it-IT" sz="1200" b="0" i="0"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 è svincolato dalla forma, tanto che sembra quasi sciogliersi e c'è un contrasto fra colori caldi (fuoco e fumi) e colori freddi (aria e acqua): i primi suggeriscono sensazioni di calore ed energia, mentre i secondi di drammaticità e di negatività. Forma e spazio sono definiti da colori puri (o saturi), ovvero colori non mischiati con altri colori, in particolare nero e bianco, affinché possano avere massima luminosità.</a:t>
            </a:r>
            <a:endParaRPr kumimoji="0" lang="it-IT" sz="1200" b="0" i="0" u="none" strike="noStrike" cap="none" normalizeH="0" baseline="0" dirty="0" smtClean="0">
              <a:ln>
                <a:noFill/>
              </a:ln>
              <a:solidFill>
                <a:srgbClr val="FFC000"/>
              </a:solidFill>
              <a:effectLst/>
              <a:latin typeface="Arial" pitchFamily="34" charset="0"/>
              <a:cs typeface="Arial" pitchFamily="34" charset="0"/>
            </a:endParaRPr>
          </a:p>
        </p:txBody>
      </p:sp>
      <p:pic>
        <p:nvPicPr>
          <p:cNvPr id="36869" name="Picture 5" descr="Turner - The Burning of the Houses of Parliament.jpg"/>
          <p:cNvPicPr>
            <a:picLocks noChangeAspect="1" noChangeArrowheads="1"/>
          </p:cNvPicPr>
          <p:nvPr/>
        </p:nvPicPr>
        <p:blipFill>
          <a:blip r:embed="rId2" cstate="print"/>
          <a:srcRect/>
          <a:stretch>
            <a:fillRect/>
          </a:stretch>
        </p:blipFill>
        <p:spPr bwMode="auto">
          <a:xfrm>
            <a:off x="1" y="1628800"/>
            <a:ext cx="4572000" cy="3487043"/>
          </a:xfrm>
          <a:prstGeom prst="rect">
            <a:avLst/>
          </a:prstGeom>
          <a:noFill/>
        </p:spPr>
      </p:pic>
      <p:sp>
        <p:nvSpPr>
          <p:cNvPr id="5" name="Freccia a sinistra 4">
            <a:hlinkClick r:id="rId3" action="ppaction://hlinksldjump"/>
          </p:cNvPr>
          <p:cNvSpPr/>
          <p:nvPr/>
        </p:nvSpPr>
        <p:spPr>
          <a:xfrm>
            <a:off x="323528" y="6021288"/>
            <a:ext cx="576064" cy="360040"/>
          </a:xfrm>
          <a:prstGeom prst="leftArrow">
            <a:avLst/>
          </a:prstGeom>
          <a:solidFill>
            <a:srgbClr val="FFC000"/>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diamon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SFONDO-ROSA - Calcio Chieri 1955"/>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6626" name="AutoShape 2" descr="Stasera descriviamo il Colore #Fucsia (anche fuxia o fucsial) è un colore  che prende il proprio nome dal fiore de… | Sfondi a tinta unita, Tinta  unita, Sfondo ross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 name="Rettangolo 3"/>
          <p:cNvSpPr/>
          <p:nvPr/>
        </p:nvSpPr>
        <p:spPr>
          <a:xfrm>
            <a:off x="0" y="404664"/>
            <a:ext cx="9144000" cy="5632311"/>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2000" b="1" cap="all" dirty="0" smtClean="0">
                <a:ln w="0">
                  <a:solidFill>
                    <a:schemeClr val="bg1">
                      <a:lumMod val="95000"/>
                      <a:lumOff val="5000"/>
                    </a:schemeClr>
                  </a:solidFill>
                </a:ln>
                <a:solidFill>
                  <a:schemeClr val="tx2">
                    <a:lumMod val="75000"/>
                  </a:schemeClr>
                </a:solidFill>
                <a:effectLst>
                  <a:reflection blurRad="12700" stA="50000" endPos="50000" dist="5000" dir="5400000" sy="-100000" rotWithShape="0"/>
                </a:effectLst>
                <a:latin typeface="Bell MT" pitchFamily="18" charset="0"/>
              </a:rPr>
              <a:t>Nacque in Germania e in Inghilterra alla fine del 18° secolo, il movimento romantico si diffuse in Europa nei primi decenni del 19°, accompagnando nel corso del secolo i grandi rivolgimenti della storia d’Europa: l’ascesa e la caduta di Napoleone, le lotte per l’indipendenza e l’unità politica in Germania e in Italia, le rivolte sociali e i cambiamenti di governo.                                                                                                                                     Da questi mutamenti ebbe origine una nuova sensibilità, attenta all’identità delle nazioni e agli individui, ai loro sentimenti, ai sogni, all’immaginazione, privilegia l’espressione del sentimento che vince sulla ragione e per questo si contrappone al Neoclassicismo e all’Illuminismo basati sulla razionalità e sui rigidi modelli del mondo antico.                                                                                                                                                                         Gli eventi del proprio tempo o il paesaggio circostante sono interpretati alla luce delle emozioni. Nell’ambito della rappresentazione del paesaggio nascono due correnti: il “sublime” e il “pittoresco”. </a:t>
            </a:r>
            <a:endParaRPr lang="it-IT" sz="2000" b="1" cap="all" dirty="0">
              <a:ln w="0">
                <a:solidFill>
                  <a:schemeClr val="bg1">
                    <a:lumMod val="95000"/>
                    <a:lumOff val="5000"/>
                  </a:schemeClr>
                </a:solidFill>
              </a:ln>
              <a:solidFill>
                <a:schemeClr val="tx2">
                  <a:lumMod val="75000"/>
                </a:schemeClr>
              </a:solidFill>
              <a:effectLst>
                <a:reflection blurRad="12700" stA="50000" endPos="50000" dist="5000" dir="5400000" sy="-100000" rotWithShape="0"/>
              </a:effectLst>
              <a:latin typeface="Bell MT" pitchFamily="18" charset="0"/>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476672"/>
            <a:ext cx="4089581" cy="369332"/>
          </a:xfrm>
          <a:prstGeom prst="rect">
            <a:avLst/>
          </a:prstGeom>
          <a:gradFill flip="none" rotWithShape="1">
            <a:gsLst>
              <a:gs pos="0">
                <a:srgbClr val="CF6A17">
                  <a:tint val="66000"/>
                  <a:satMod val="160000"/>
                </a:srgbClr>
              </a:gs>
              <a:gs pos="50000">
                <a:srgbClr val="CF6A17">
                  <a:tint val="44500"/>
                  <a:satMod val="160000"/>
                </a:srgbClr>
              </a:gs>
              <a:gs pos="100000">
                <a:srgbClr val="CF6A17">
                  <a:tint val="23500"/>
                  <a:satMod val="160000"/>
                </a:srgbClr>
              </a:gs>
            </a:gsLst>
            <a:lin ang="16200000" scaled="1"/>
            <a:tileRect/>
          </a:gradFill>
          <a:ln>
            <a:solidFill>
              <a:srgbClr val="80420E"/>
            </a:solidFill>
          </a:ln>
        </p:spPr>
        <p:txBody>
          <a:bodyPr wrap="none">
            <a:spAutoFit/>
          </a:bodyPr>
          <a:lstStyle/>
          <a:p>
            <a:r>
              <a:rPr lang="it-IT" b="1" dirty="0" smtClean="0">
                <a:solidFill>
                  <a:schemeClr val="bg1"/>
                </a:solidFill>
              </a:rPr>
              <a:t>Luce e colore (la teoria di Goethe)</a:t>
            </a:r>
            <a:endParaRPr lang="it-IT" b="1" dirty="0">
              <a:solidFill>
                <a:schemeClr val="bg1"/>
              </a:solidFill>
            </a:endParaRPr>
          </a:p>
        </p:txBody>
      </p:sp>
      <p:pic>
        <p:nvPicPr>
          <p:cNvPr id="35842" name="Picture 2" descr="Il mattino dopo il diluvio.jpg"/>
          <p:cNvPicPr>
            <a:picLocks noChangeAspect="1" noChangeArrowheads="1"/>
          </p:cNvPicPr>
          <p:nvPr/>
        </p:nvPicPr>
        <p:blipFill>
          <a:blip r:embed="rId2" cstate="print"/>
          <a:srcRect/>
          <a:stretch>
            <a:fillRect/>
          </a:stretch>
        </p:blipFill>
        <p:spPr bwMode="auto">
          <a:xfrm>
            <a:off x="-1" y="1556792"/>
            <a:ext cx="3829187" cy="3816424"/>
          </a:xfrm>
          <a:prstGeom prst="rect">
            <a:avLst/>
          </a:prstGeom>
          <a:noFill/>
        </p:spPr>
      </p:pic>
      <p:sp>
        <p:nvSpPr>
          <p:cNvPr id="35843" name="Rectangle 3"/>
          <p:cNvSpPr>
            <a:spLocks noChangeArrowheads="1"/>
          </p:cNvSpPr>
          <p:nvPr/>
        </p:nvSpPr>
        <p:spPr bwMode="auto">
          <a:xfrm>
            <a:off x="4355976" y="1316524"/>
            <a:ext cx="4608512" cy="50013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CF6A17"/>
                </a:solidFill>
                <a:effectLst/>
                <a:latin typeface="Arial" pitchFamily="34" charset="0"/>
                <a:ea typeface="Times New Roman" pitchFamily="18" charset="0"/>
                <a:cs typeface="Arial" pitchFamily="34" charset="0"/>
              </a:rPr>
              <a:t>In questo dipinto Turner approda a un altissimo livello di astrazione, dove le forme sono ormai quasi smaterializzate e non restano che gli effetti del colore che si è fatto luce: la materia pittorica, infatti, è un magma messo in moto da una forza centrifuga che a tratti lascia intravedere sagome incerte e indefinite, come la figura di un uomo (che si suppone essere Mosè) e un serpente, simbolo del male che perverte la ragione, per poi ghermirle nuovamente nella sua vorticosa danza. Il soggetto di questo dipinto è desunto dal libro della </a:t>
            </a:r>
            <a:r>
              <a:rPr kumimoji="0" lang="it-IT" sz="1100" b="0" i="1" u="none" strike="noStrike" cap="none" normalizeH="0" baseline="0" dirty="0" smtClean="0">
                <a:ln>
                  <a:noFill/>
                </a:ln>
                <a:solidFill>
                  <a:srgbClr val="CF6A17"/>
                </a:solidFill>
                <a:effectLst/>
                <a:latin typeface="Arial" pitchFamily="34" charset="0"/>
                <a:ea typeface="Times New Roman" pitchFamily="18" charset="0"/>
                <a:cs typeface="Arial" pitchFamily="34" charset="0"/>
              </a:rPr>
              <a:t>Genesi</a:t>
            </a:r>
            <a:r>
              <a:rPr kumimoji="0" lang="it-IT" sz="1100" b="0" i="0" u="none" strike="noStrike" cap="none" normalizeH="0" baseline="0" dirty="0" smtClean="0">
                <a:ln>
                  <a:noFill/>
                </a:ln>
                <a:solidFill>
                  <a:srgbClr val="CF6A17"/>
                </a:solidFill>
                <a:effectLst/>
                <a:latin typeface="Arial" pitchFamily="34" charset="0"/>
                <a:ea typeface="Times New Roman" pitchFamily="18" charset="0"/>
                <a:cs typeface="Arial" pitchFamily="34" charset="0"/>
              </a:rPr>
              <a:t>: si tratta del Diluvio Universale.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CF6A17"/>
                </a:solidFill>
                <a:effectLst/>
                <a:latin typeface="Arial" pitchFamily="34" charset="0"/>
                <a:ea typeface="Times New Roman" pitchFamily="18" charset="0"/>
                <a:cs typeface="Arial" pitchFamily="34" charset="0"/>
              </a:rPr>
              <a:t>Questo quadro è molto legato alla “Teoria di Goethe” dei colori: Turner, colpito dagli studi di questo intellettuale, sceglie di riportare le conclusioni che ha raggiunto all’interno di questa tela, secondo cui la nascita del colore dipende semplicemente dalla luce ed ombra che vengono riflesse da un oggetto trasparente; seguendo questo criterio, in quest’opera, Turner, pone grande attenzione all’utilizzo dei colori e l’immagine che permane “nell’occhio” dell’utente dopo un’attenta visione del quadro. Attraverso questo ragionamento, sceglie sapientemente di utilizzare alcuni colori e di attribuire a quest’ultimi determinati ruoli: il rosso ed il giallo devono suggerire felicità ed una visione positiva, mentre colori freddi come il blu devono essere invece portatori di tristezza e angoscia.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CF6A17"/>
                </a:solidFill>
                <a:effectLst/>
                <a:latin typeface="Arial" pitchFamily="34" charset="0"/>
                <a:ea typeface="Times New Roman" pitchFamily="18" charset="0"/>
                <a:cs typeface="Arial" pitchFamily="34" charset="0"/>
              </a:rPr>
              <a:t>Secondo Goethe, il giallo, fu proprio il primo colore in assoluto ad essere trasmesso dalla luce, e conoscendo tale teoria, Turner utilizza questo colore nella sua composizione, come chiaro riferimento agli studi dell’intellettuale, ed anche se questa tonalità dovrebbe suggerire felicità, il pittore si focalizza sull’aspetto più negativo, cercando di far prevalere questa emozione piuttosto che quella originale. La curiosa forma circolare che si può notare all’interno della tela, ricorda la forma dell’occhio umano.</a:t>
            </a:r>
            <a:endParaRPr kumimoji="0" lang="it-IT" sz="1100" b="0" i="0" u="none" strike="noStrike" cap="none" normalizeH="0" baseline="0" dirty="0" smtClean="0">
              <a:ln>
                <a:noFill/>
              </a:ln>
              <a:solidFill>
                <a:srgbClr val="CF6A17"/>
              </a:solidFill>
              <a:effectLst/>
              <a:latin typeface="Arial" pitchFamily="34" charset="0"/>
              <a:cs typeface="Arial" pitchFamily="34" charset="0"/>
            </a:endParaRPr>
          </a:p>
        </p:txBody>
      </p:sp>
      <p:sp>
        <p:nvSpPr>
          <p:cNvPr id="5" name="Freccia a sinistra 4">
            <a:hlinkClick r:id="rId3" action="ppaction://hlinksldjump"/>
          </p:cNvPr>
          <p:cNvSpPr/>
          <p:nvPr/>
        </p:nvSpPr>
        <p:spPr>
          <a:xfrm>
            <a:off x="323528" y="6021288"/>
            <a:ext cx="576064" cy="360040"/>
          </a:xfrm>
          <a:prstGeom prst="leftArrow">
            <a:avLst/>
          </a:prstGeom>
          <a:solidFill>
            <a:srgbClr val="D06A16"/>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Turner - Rain, Steam and Speed - National Gallery file.jpg"/>
          <p:cNvPicPr>
            <a:picLocks noChangeAspect="1" noChangeArrowheads="1"/>
          </p:cNvPicPr>
          <p:nvPr/>
        </p:nvPicPr>
        <p:blipFill>
          <a:blip r:embed="rId2" cstate="print"/>
          <a:srcRect/>
          <a:stretch>
            <a:fillRect/>
          </a:stretch>
        </p:blipFill>
        <p:spPr bwMode="auto">
          <a:xfrm>
            <a:off x="0" y="1772816"/>
            <a:ext cx="4439614" cy="3312368"/>
          </a:xfrm>
          <a:prstGeom prst="rect">
            <a:avLst/>
          </a:prstGeom>
          <a:noFill/>
        </p:spPr>
      </p:pic>
      <p:sp>
        <p:nvSpPr>
          <p:cNvPr id="3" name="Rettangolo 2"/>
          <p:cNvSpPr/>
          <p:nvPr/>
        </p:nvSpPr>
        <p:spPr>
          <a:xfrm>
            <a:off x="611560" y="476672"/>
            <a:ext cx="3207929" cy="369332"/>
          </a:xfrm>
          <a:prstGeom prst="rect">
            <a:avLst/>
          </a:prstGeom>
          <a:gradFill flip="none" rotWithShape="1">
            <a:gsLst>
              <a:gs pos="0">
                <a:schemeClr val="tx1">
                  <a:lumMod val="65000"/>
                  <a:tint val="66000"/>
                  <a:satMod val="160000"/>
                </a:schemeClr>
              </a:gs>
              <a:gs pos="50000">
                <a:schemeClr val="tx1">
                  <a:lumMod val="65000"/>
                  <a:tint val="44500"/>
                  <a:satMod val="160000"/>
                </a:schemeClr>
              </a:gs>
              <a:gs pos="100000">
                <a:schemeClr val="tx1">
                  <a:lumMod val="65000"/>
                  <a:tint val="23500"/>
                  <a:satMod val="160000"/>
                </a:schemeClr>
              </a:gs>
            </a:gsLst>
            <a:lin ang="16200000" scaled="1"/>
            <a:tileRect/>
          </a:gradFill>
          <a:ln>
            <a:solidFill>
              <a:schemeClr val="bg1">
                <a:lumMod val="95000"/>
                <a:lumOff val="5000"/>
              </a:schemeClr>
            </a:solidFill>
          </a:ln>
        </p:spPr>
        <p:txBody>
          <a:bodyPr wrap="none">
            <a:spAutoFit/>
          </a:bodyPr>
          <a:lstStyle/>
          <a:p>
            <a:r>
              <a:rPr lang="it-IT" b="1" dirty="0" smtClean="0">
                <a:solidFill>
                  <a:schemeClr val="bg1"/>
                </a:solidFill>
              </a:rPr>
              <a:t>Pioggia, vapore e velocità </a:t>
            </a:r>
            <a:endParaRPr lang="it-IT" b="1" dirty="0">
              <a:solidFill>
                <a:schemeClr val="bg1"/>
              </a:solidFill>
            </a:endParaRPr>
          </a:p>
        </p:txBody>
      </p:sp>
      <p:sp>
        <p:nvSpPr>
          <p:cNvPr id="38915" name="Rectangle 3"/>
          <p:cNvSpPr>
            <a:spLocks noChangeArrowheads="1"/>
          </p:cNvSpPr>
          <p:nvPr/>
        </p:nvSpPr>
        <p:spPr bwMode="auto">
          <a:xfrm>
            <a:off x="4932040" y="1105581"/>
            <a:ext cx="421196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bg1">
                    <a:lumMod val="85000"/>
                    <a:lumOff val="15000"/>
                  </a:schemeClr>
                </a:solidFill>
                <a:effectLst/>
                <a:latin typeface="Arial" pitchFamily="34" charset="0"/>
                <a:ea typeface="Calibri" pitchFamily="34" charset="0"/>
                <a:cs typeface="Arial" pitchFamily="34" charset="0"/>
              </a:rPr>
              <a:t>Turner riesce a liberarsi dalla tirannia del disegno, lasciando erompere il colore, con una tavolozza arpeggiata sui toni gialli e neri. L'artista in questo modo abbandona lo zelo </a:t>
            </a:r>
            <a:r>
              <a:rPr kumimoji="0" lang="it-IT" sz="1200" b="0" i="0" u="none" strike="noStrike" cap="none" normalizeH="0" baseline="0" dirty="0" err="1" smtClean="0">
                <a:ln>
                  <a:noFill/>
                </a:ln>
                <a:solidFill>
                  <a:schemeClr val="bg1">
                    <a:lumMod val="85000"/>
                    <a:lumOff val="15000"/>
                  </a:schemeClr>
                </a:solidFill>
                <a:effectLst/>
                <a:latin typeface="Arial" pitchFamily="34" charset="0"/>
                <a:ea typeface="Calibri" pitchFamily="34" charset="0"/>
                <a:cs typeface="Arial" pitchFamily="34" charset="0"/>
              </a:rPr>
              <a:t>indagatorio</a:t>
            </a:r>
            <a:r>
              <a:rPr kumimoji="0" lang="it-IT" sz="1200" b="0" i="0" u="none" strike="noStrike" cap="none" normalizeH="0" baseline="0" dirty="0" smtClean="0">
                <a:ln>
                  <a:noFill/>
                </a:ln>
                <a:solidFill>
                  <a:schemeClr val="bg1">
                    <a:lumMod val="85000"/>
                    <a:lumOff val="15000"/>
                  </a:schemeClr>
                </a:solidFill>
                <a:effectLst/>
                <a:latin typeface="Arial" pitchFamily="34" charset="0"/>
                <a:ea typeface="Calibri" pitchFamily="34" charset="0"/>
                <a:cs typeface="Arial" pitchFamily="34" charset="0"/>
              </a:rPr>
              <a:t> tipico del vedutismo tradizionale, e approda a una visione del dato naturalistico tipicamente romantica.</a:t>
            </a:r>
            <a:endParaRPr kumimoji="0" lang="it-IT" sz="1200" b="0" i="0" u="none" strike="noStrike" cap="none" normalizeH="0" baseline="0" dirty="0" smtClean="0">
              <a:ln>
                <a:noFill/>
              </a:ln>
              <a:solidFill>
                <a:schemeClr val="bg1">
                  <a:lumMod val="85000"/>
                  <a:lumOff val="1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bg1">
                    <a:lumMod val="85000"/>
                    <a:lumOff val="15000"/>
                  </a:schemeClr>
                </a:solidFill>
                <a:effectLst/>
                <a:latin typeface="Arial" pitchFamily="34" charset="0"/>
                <a:ea typeface="Calibri" pitchFamily="34" charset="0"/>
                <a:cs typeface="Arial" pitchFamily="34" charset="0"/>
              </a:rPr>
              <a:t>Ciò è evidente soprattutto nella trattazione della parte sinistra del dipinto, completamente dissolta dal furore della luce, dove si distinguono appena diversi bagnanti baluginare nelle acque del Tamigi, un ponte a tre arcate e alcune imbarcazioni.</a:t>
            </a:r>
            <a:endParaRPr kumimoji="0" lang="it-IT" sz="1200" b="0" i="0" u="none" strike="noStrike" cap="none" normalizeH="0" baseline="0" dirty="0" smtClean="0">
              <a:ln>
                <a:noFill/>
              </a:ln>
              <a:solidFill>
                <a:schemeClr val="bg1">
                  <a:lumMod val="85000"/>
                  <a:lumOff val="1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bg1">
                    <a:lumMod val="85000"/>
                    <a:lumOff val="15000"/>
                  </a:schemeClr>
                </a:solidFill>
                <a:effectLst/>
                <a:latin typeface="Arial" pitchFamily="34" charset="0"/>
                <a:ea typeface="Calibri" pitchFamily="34" charset="0"/>
                <a:cs typeface="Arial" pitchFamily="34" charset="0"/>
              </a:rPr>
              <a:t> In questo dipinto Turner riesce finalmente a trovare quella scintilla necessaria per far deflagrare la luce, già presente in potenza in molte sue opere precedenti. Le forme, infatti, sono incerte e indefinite, e si smaterializzano nella luce grigia e lattiginosa e nell'atmosfera satura di pulviscolo: lo stesso titolo, d'altronde, sottolinea che l'aria è pregna di «pioggia» e «vapore».</a:t>
            </a:r>
            <a:endParaRPr kumimoji="0" lang="it-IT" sz="1200" b="0" i="0" u="none" strike="noStrike" cap="none" normalizeH="0" baseline="0" dirty="0" smtClean="0">
              <a:ln>
                <a:noFill/>
              </a:ln>
              <a:solidFill>
                <a:schemeClr val="bg1">
                  <a:lumMod val="85000"/>
                  <a:lumOff val="1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bg1">
                    <a:lumMod val="85000"/>
                    <a:lumOff val="15000"/>
                  </a:schemeClr>
                </a:solidFill>
                <a:effectLst/>
                <a:latin typeface="Arial" pitchFamily="34" charset="0"/>
                <a:ea typeface="Calibri" pitchFamily="34" charset="0"/>
                <a:cs typeface="Arial" pitchFamily="34" charset="0"/>
              </a:rPr>
              <a:t>L’elemento principale del dipinto è «velocità», simbolicamente rappresentata da un elemento decisamente nuovo, il treno.</a:t>
            </a:r>
            <a:endParaRPr kumimoji="0" lang="it-IT" sz="1200" b="0" i="0" u="none" strike="noStrike" cap="none" normalizeH="0" baseline="0" dirty="0" smtClean="0">
              <a:ln>
                <a:noFill/>
              </a:ln>
              <a:solidFill>
                <a:schemeClr val="bg1">
                  <a:lumMod val="85000"/>
                  <a:lumOff val="1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bg1">
                    <a:lumMod val="85000"/>
                    <a:lumOff val="15000"/>
                  </a:schemeClr>
                </a:solidFill>
                <a:effectLst/>
                <a:latin typeface="Arial" pitchFamily="34" charset="0"/>
                <a:ea typeface="Calibri" pitchFamily="34" charset="0"/>
                <a:cs typeface="Arial" pitchFamily="34" charset="0"/>
              </a:rPr>
              <a:t>Turner riconduce il treno nella categoria estetica del sublime. Anche gli elementi artificiali, oltre a quelli naturali, possono dunque confrontarsi con essa. </a:t>
            </a:r>
            <a:endParaRPr kumimoji="0" lang="it-IT" sz="1200" b="0" i="0" u="none" strike="noStrike" cap="none" normalizeH="0" baseline="0" dirty="0" smtClean="0">
              <a:ln>
                <a:noFill/>
              </a:ln>
              <a:solidFill>
                <a:schemeClr val="bg1">
                  <a:lumMod val="85000"/>
                  <a:lumOff val="15000"/>
                </a:schemeClr>
              </a:solidFill>
              <a:effectLst/>
              <a:latin typeface="Arial" pitchFamily="34" charset="0"/>
              <a:cs typeface="Arial" pitchFamily="34" charset="0"/>
            </a:endParaRPr>
          </a:p>
        </p:txBody>
      </p:sp>
      <p:sp>
        <p:nvSpPr>
          <p:cNvPr id="5" name="Freccia a sinistra 4">
            <a:hlinkClick r:id="rId3" action="ppaction://hlinksldjump"/>
          </p:cNvPr>
          <p:cNvSpPr/>
          <p:nvPr/>
        </p:nvSpPr>
        <p:spPr>
          <a:xfrm>
            <a:off x="323528" y="6021288"/>
            <a:ext cx="576064" cy="360040"/>
          </a:xfrm>
          <a:prstGeom prst="leftArrow">
            <a:avLst/>
          </a:prstGeom>
          <a:solidFill>
            <a:schemeClr val="tx1">
              <a:lumMod val="85000"/>
            </a:schemeClr>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diamon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Picture 5" descr="Foglio Di Carta Beige Consumata Come Fondo Immagine Stock - Immagine di  pagina, estratto: 114694039"/>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2" name="Rettangolo 1"/>
          <p:cNvSpPr/>
          <p:nvPr/>
        </p:nvSpPr>
        <p:spPr>
          <a:xfrm>
            <a:off x="3203848" y="332656"/>
            <a:ext cx="2148345"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it-IT" sz="2000" dirty="0" smtClean="0"/>
              <a:t>John </a:t>
            </a:r>
            <a:r>
              <a:rPr lang="it-IT" sz="2000" dirty="0" err="1" smtClean="0"/>
              <a:t>Constable</a:t>
            </a:r>
            <a:endParaRPr lang="it-IT" sz="2000" dirty="0"/>
          </a:p>
        </p:txBody>
      </p:sp>
      <p:sp>
        <p:nvSpPr>
          <p:cNvPr id="34817" name="Rectangle 1"/>
          <p:cNvSpPr>
            <a:spLocks noChangeArrowheads="1"/>
          </p:cNvSpPr>
          <p:nvPr/>
        </p:nvSpPr>
        <p:spPr bwMode="auto">
          <a:xfrm>
            <a:off x="0" y="1210777"/>
            <a:ext cx="9144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Arial" pitchFamily="34" charset="0"/>
              </a:rPr>
              <a:t>John </a:t>
            </a:r>
            <a:r>
              <a:rPr kumimoji="0" lang="it-IT" sz="1200" b="1" i="0" u="none" strike="noStrike" cap="none" normalizeH="0" baseline="0" dirty="0" err="1" smtClean="0">
                <a:ln>
                  <a:noFill/>
                </a:ln>
                <a:solidFill>
                  <a:schemeClr val="accent6">
                    <a:lumMod val="75000"/>
                  </a:schemeClr>
                </a:solidFill>
                <a:effectLst/>
                <a:latin typeface="Bradley Hand ITC" pitchFamily="66" charset="0"/>
                <a:ea typeface="Calibri" pitchFamily="34" charset="0"/>
                <a:cs typeface="Arial" pitchFamily="34" charset="0"/>
              </a:rPr>
              <a:t>Constable</a:t>
            </a: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Arial" pitchFamily="34" charset="0"/>
              </a:rPr>
              <a:t> stato un pittore </a:t>
            </a: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Times New Roman" pitchFamily="18" charset="0"/>
              </a:rPr>
              <a:t>inglese, considerato insieme a William Turner uno dei massimi paesaggisti del Romanticismo.</a:t>
            </a:r>
            <a:endParaRPr kumimoji="0" lang="it-IT" sz="1200" b="0" i="0" u="none" strike="noStrike" cap="none" normalizeH="0" baseline="0" dirty="0" smtClean="0">
              <a:ln>
                <a:noFill/>
              </a:ln>
              <a:solidFill>
                <a:schemeClr val="accent6">
                  <a:lumMod val="75000"/>
                </a:schemeClr>
              </a:solidFill>
              <a:effectLst/>
              <a:latin typeface="Bradley Hand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Arial" pitchFamily="34" charset="0"/>
              </a:rPr>
              <a:t>John </a:t>
            </a:r>
            <a:r>
              <a:rPr kumimoji="0" lang="it-IT" sz="1200" b="0" i="0" u="none" strike="noStrike" cap="none" normalizeH="0" baseline="0" dirty="0" err="1" smtClean="0">
                <a:ln>
                  <a:noFill/>
                </a:ln>
                <a:solidFill>
                  <a:schemeClr val="accent6">
                    <a:lumMod val="75000"/>
                  </a:schemeClr>
                </a:solidFill>
                <a:effectLst/>
                <a:latin typeface="Bradley Hand ITC" pitchFamily="66" charset="0"/>
                <a:ea typeface="Calibri" pitchFamily="34" charset="0"/>
                <a:cs typeface="Arial" pitchFamily="34" charset="0"/>
              </a:rPr>
              <a:t>Constable</a:t>
            </a: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Arial" pitchFamily="34" charset="0"/>
              </a:rPr>
              <a:t> nacque l'11 giugno 1776 a East </a:t>
            </a:r>
            <a:r>
              <a:rPr kumimoji="0" lang="it-IT" sz="1200" b="0" i="0" u="none" strike="noStrike" cap="none" normalizeH="0" baseline="0" dirty="0" err="1" smtClean="0">
                <a:ln>
                  <a:noFill/>
                </a:ln>
                <a:solidFill>
                  <a:schemeClr val="accent6">
                    <a:lumMod val="75000"/>
                  </a:schemeClr>
                </a:solidFill>
                <a:effectLst/>
                <a:latin typeface="Bradley Hand ITC" pitchFamily="66" charset="0"/>
                <a:ea typeface="Calibri" pitchFamily="34" charset="0"/>
                <a:cs typeface="Arial" pitchFamily="34" charset="0"/>
              </a:rPr>
              <a:t>Bergholt</a:t>
            </a: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Arial" pitchFamily="34" charset="0"/>
              </a:rPr>
              <a:t>, un villaggio nel </a:t>
            </a:r>
            <a:r>
              <a:rPr kumimoji="0" lang="it-IT" sz="1200" b="0" i="0" u="none" strike="noStrike" cap="none" normalizeH="0" baseline="0" dirty="0" err="1" smtClean="0">
                <a:ln>
                  <a:noFill/>
                </a:ln>
                <a:solidFill>
                  <a:schemeClr val="accent6">
                    <a:lumMod val="75000"/>
                  </a:schemeClr>
                </a:solidFill>
                <a:effectLst/>
                <a:latin typeface="Bradley Hand ITC" pitchFamily="66" charset="0"/>
                <a:ea typeface="Calibri" pitchFamily="34" charset="0"/>
                <a:cs typeface="Arial" pitchFamily="34" charset="0"/>
              </a:rPr>
              <a:t>Suffolk</a:t>
            </a: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Arial" pitchFamily="34" charset="0"/>
              </a:rPr>
              <a:t>, figlio di </a:t>
            </a:r>
            <a:r>
              <a:rPr kumimoji="0" lang="it-IT" sz="1200" b="0" i="0" u="none" strike="noStrike" cap="none" normalizeH="0" baseline="0" dirty="0" err="1" smtClean="0">
                <a:ln>
                  <a:noFill/>
                </a:ln>
                <a:solidFill>
                  <a:schemeClr val="accent6">
                    <a:lumMod val="75000"/>
                  </a:schemeClr>
                </a:solidFill>
                <a:effectLst/>
                <a:latin typeface="Bradley Hand ITC" pitchFamily="66" charset="0"/>
                <a:ea typeface="Calibri" pitchFamily="34" charset="0"/>
                <a:cs typeface="Arial" pitchFamily="34" charset="0"/>
              </a:rPr>
              <a:t>Golding</a:t>
            </a: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Arial" pitchFamily="34" charset="0"/>
              </a:rPr>
              <a:t> e </a:t>
            </a:r>
            <a:r>
              <a:rPr kumimoji="0" lang="it-IT" sz="1200" b="0" i="0" u="none" strike="noStrike" cap="none" normalizeH="0" baseline="0" dirty="0" err="1" smtClean="0">
                <a:ln>
                  <a:noFill/>
                </a:ln>
                <a:solidFill>
                  <a:schemeClr val="accent6">
                    <a:lumMod val="75000"/>
                  </a:schemeClr>
                </a:solidFill>
                <a:effectLst/>
                <a:latin typeface="Bradley Hand ITC" pitchFamily="66" charset="0"/>
                <a:ea typeface="Calibri" pitchFamily="34" charset="0"/>
                <a:cs typeface="Arial" pitchFamily="34" charset="0"/>
              </a:rPr>
              <a:t>Ann</a:t>
            </a: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Arial" pitchFamily="34" charset="0"/>
              </a:rPr>
              <a:t> </a:t>
            </a:r>
            <a:r>
              <a:rPr kumimoji="0" lang="it-IT" sz="1200" b="0" i="0" u="none" strike="noStrike" cap="none" normalizeH="0" baseline="0" dirty="0" err="1" smtClean="0">
                <a:ln>
                  <a:noFill/>
                </a:ln>
                <a:solidFill>
                  <a:schemeClr val="accent6">
                    <a:lumMod val="75000"/>
                  </a:schemeClr>
                </a:solidFill>
                <a:effectLst/>
                <a:latin typeface="Bradley Hand ITC" pitchFamily="66" charset="0"/>
                <a:ea typeface="Calibri" pitchFamily="34" charset="0"/>
                <a:cs typeface="Arial" pitchFamily="34" charset="0"/>
              </a:rPr>
              <a:t>Constable</a:t>
            </a: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Arial" pitchFamily="34" charset="0"/>
              </a:rPr>
              <a:t>. Suo padre era un facoltoso mercante di cereali, proprietario di due mulini ad acqua, e gestiva un'attività di trasporti con chiatte trainate da cavalli; era destinato a divenire il naturale successore nell'azienda del padre.</a:t>
            </a:r>
            <a:endParaRPr kumimoji="0" lang="it-IT" sz="1200" b="0" i="0" u="none" strike="noStrike" cap="none" normalizeH="0" baseline="0" dirty="0" smtClean="0">
              <a:ln>
                <a:noFill/>
              </a:ln>
              <a:solidFill>
                <a:schemeClr val="accent6">
                  <a:lumMod val="75000"/>
                </a:schemeClr>
              </a:solidFill>
              <a:effectLst/>
              <a:latin typeface="Bradley Hand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Arial" pitchFamily="34" charset="0"/>
              </a:rPr>
              <a:t>Dopo un breve periodo di studi lasciò la scuola e iniziare a lavorare nell'impresa agricola paterna; ben presto, tuttavia, egli iniziò a palesare una sincera vocazione artistica, </a:t>
            </a:r>
            <a:endParaRPr kumimoji="0" lang="it-IT" sz="1200" b="0" i="0" u="none" strike="noStrike" cap="none" normalizeH="0" baseline="0" dirty="0" smtClean="0">
              <a:ln>
                <a:noFill/>
              </a:ln>
              <a:solidFill>
                <a:schemeClr val="accent6">
                  <a:lumMod val="75000"/>
                </a:schemeClr>
              </a:solidFill>
              <a:effectLst/>
              <a:latin typeface="Bradley Hand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Arial" pitchFamily="34" charset="0"/>
              </a:rPr>
              <a:t>Nel 1795 abbracciò definitivamente gli studi pittorici</a:t>
            </a: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Times New Roman" pitchFamily="18" charset="0"/>
              </a:rPr>
              <a:t>.</a:t>
            </a:r>
            <a:endParaRPr kumimoji="0" lang="it-IT" sz="1200" b="0" i="0" u="none" strike="noStrike" cap="none" normalizeH="0" baseline="0" dirty="0" smtClean="0">
              <a:ln>
                <a:noFill/>
              </a:ln>
              <a:solidFill>
                <a:schemeClr val="accent6">
                  <a:lumMod val="75000"/>
                </a:schemeClr>
              </a:solidFill>
              <a:effectLst/>
              <a:latin typeface="Bradley Hand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Arial" pitchFamily="34" charset="0"/>
              </a:rPr>
              <a:t>Il padre fu piuttosto deluso ma comunque lo tutelò durante gli anni di studio a Londra con dei generosi aiuti finanziari.</a:t>
            </a: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Times New Roman" pitchFamily="18" charset="0"/>
              </a:rPr>
              <a:t> </a:t>
            </a:r>
            <a:r>
              <a:rPr kumimoji="0" lang="it-IT" sz="1200" b="0" i="0" u="none" strike="noStrike" cap="none" normalizeH="0" baseline="0" dirty="0" err="1" smtClean="0">
                <a:ln>
                  <a:noFill/>
                </a:ln>
                <a:solidFill>
                  <a:schemeClr val="accent6">
                    <a:lumMod val="75000"/>
                  </a:schemeClr>
                </a:solidFill>
                <a:effectLst/>
                <a:latin typeface="Bradley Hand ITC" pitchFamily="66" charset="0"/>
                <a:ea typeface="Calibri" pitchFamily="34" charset="0"/>
                <a:cs typeface="Times New Roman" pitchFamily="18" charset="0"/>
              </a:rPr>
              <a:t>Constable</a:t>
            </a: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Times New Roman" pitchFamily="18" charset="0"/>
              </a:rPr>
              <a:t> riuscì ad essere ammesso nella </a:t>
            </a:r>
            <a:r>
              <a:rPr kumimoji="0" lang="it-IT" sz="1200" b="0" i="0" u="none" strike="noStrike" cap="none" normalizeH="0" baseline="0" dirty="0" err="1" smtClean="0">
                <a:ln>
                  <a:noFill/>
                </a:ln>
                <a:solidFill>
                  <a:schemeClr val="accent6">
                    <a:lumMod val="75000"/>
                  </a:schemeClr>
                </a:solidFill>
                <a:effectLst/>
                <a:latin typeface="Bradley Hand ITC" pitchFamily="66" charset="0"/>
                <a:ea typeface="Calibri" pitchFamily="34" charset="0"/>
                <a:cs typeface="Times New Roman" pitchFamily="18" charset="0"/>
              </a:rPr>
              <a:t>Royal</a:t>
            </a: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Times New Roman" pitchFamily="18" charset="0"/>
              </a:rPr>
              <a:t> </a:t>
            </a:r>
            <a:r>
              <a:rPr kumimoji="0" lang="it-IT" sz="1200" b="0" i="0" u="none" strike="noStrike" cap="none" normalizeH="0" baseline="0" dirty="0" err="1" smtClean="0">
                <a:ln>
                  <a:noFill/>
                </a:ln>
                <a:solidFill>
                  <a:schemeClr val="accent6">
                    <a:lumMod val="75000"/>
                  </a:schemeClr>
                </a:solidFill>
                <a:effectLst/>
                <a:latin typeface="Bradley Hand ITC" pitchFamily="66" charset="0"/>
                <a:ea typeface="Calibri" pitchFamily="34" charset="0"/>
                <a:cs typeface="Times New Roman" pitchFamily="18" charset="0"/>
              </a:rPr>
              <a:t>Academy</a:t>
            </a: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Times New Roman" pitchFamily="18" charset="0"/>
              </a:rPr>
              <a:t> nel 1799.</a:t>
            </a:r>
            <a:endParaRPr kumimoji="0" lang="it-IT" sz="1200" b="0" i="0" u="none" strike="noStrike" cap="none" normalizeH="0" baseline="0" dirty="0" smtClean="0">
              <a:ln>
                <a:noFill/>
              </a:ln>
              <a:solidFill>
                <a:schemeClr val="accent6">
                  <a:lumMod val="75000"/>
                </a:schemeClr>
              </a:solidFill>
              <a:effectLst/>
              <a:latin typeface="Bradley Hand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Arial" pitchFamily="34" charset="0"/>
              </a:rPr>
              <a:t>Nell'ottobre 1816</a:t>
            </a: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Times New Roman" pitchFamily="18" charset="0"/>
              </a:rPr>
              <a:t> si sposò con Maria Elizabeth </a:t>
            </a:r>
            <a:r>
              <a:rPr kumimoji="0" lang="it-IT" sz="1200" b="0" i="0" u="none" strike="noStrike" cap="none" normalizeH="0" baseline="0" dirty="0" err="1" smtClean="0">
                <a:ln>
                  <a:noFill/>
                </a:ln>
                <a:solidFill>
                  <a:schemeClr val="accent6">
                    <a:lumMod val="75000"/>
                  </a:schemeClr>
                </a:solidFill>
                <a:effectLst/>
                <a:latin typeface="Bradley Hand ITC" pitchFamily="66" charset="0"/>
                <a:ea typeface="Calibri" pitchFamily="34" charset="0"/>
                <a:cs typeface="Times New Roman" pitchFamily="18" charset="0"/>
              </a:rPr>
              <a:t>Bicknell</a:t>
            </a:r>
            <a:endParaRPr kumimoji="0" lang="it-IT" sz="1200" b="0" i="0" u="none" strike="noStrike" cap="none" normalizeH="0" baseline="0" dirty="0" smtClean="0">
              <a:ln>
                <a:noFill/>
              </a:ln>
              <a:solidFill>
                <a:schemeClr val="accent6">
                  <a:lumMod val="75000"/>
                </a:schemeClr>
              </a:solidFill>
              <a:effectLst/>
              <a:latin typeface="Bradley Hand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Arial" pitchFamily="34" charset="0"/>
              </a:rPr>
              <a:t>La situazione economica di </a:t>
            </a:r>
            <a:r>
              <a:rPr kumimoji="0" lang="it-IT" sz="1200" b="0" i="0" u="none" strike="noStrike" cap="none" normalizeH="0" baseline="0" dirty="0" err="1" smtClean="0">
                <a:ln>
                  <a:noFill/>
                </a:ln>
                <a:solidFill>
                  <a:schemeClr val="accent6">
                    <a:lumMod val="75000"/>
                  </a:schemeClr>
                </a:solidFill>
                <a:effectLst/>
                <a:latin typeface="Bradley Hand ITC" pitchFamily="66" charset="0"/>
                <a:ea typeface="Calibri" pitchFamily="34" charset="0"/>
                <a:cs typeface="Arial" pitchFamily="34" charset="0"/>
              </a:rPr>
              <a:t>Constable</a:t>
            </a: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Arial" pitchFamily="34" charset="0"/>
              </a:rPr>
              <a:t> era critica, e per guadagnarsi da vivere si dedicò anche alla ritrattistica e alla pittura religiosa, generi che però egli guardò sempre con disprezzo. Fu nel 1819 che il pittore consacrò la propria affermazione professionale con l'associazione alla </a:t>
            </a:r>
            <a:r>
              <a:rPr kumimoji="0" lang="it-IT" sz="1200" b="0" i="0" u="none" strike="noStrike" cap="none" normalizeH="0" baseline="0" dirty="0" err="1" smtClean="0">
                <a:ln>
                  <a:noFill/>
                </a:ln>
                <a:solidFill>
                  <a:schemeClr val="accent6">
                    <a:lumMod val="75000"/>
                  </a:schemeClr>
                </a:solidFill>
                <a:effectLst/>
                <a:latin typeface="Bradley Hand ITC" pitchFamily="66" charset="0"/>
                <a:ea typeface="Calibri" pitchFamily="34" charset="0"/>
                <a:cs typeface="Arial" pitchFamily="34" charset="0"/>
              </a:rPr>
              <a:t>Royal</a:t>
            </a: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Arial" pitchFamily="34" charset="0"/>
              </a:rPr>
              <a:t> </a:t>
            </a:r>
            <a:r>
              <a:rPr kumimoji="0" lang="it-IT" sz="1200" b="0" i="0" u="none" strike="noStrike" cap="none" normalizeH="0" baseline="0" dirty="0" err="1" smtClean="0">
                <a:ln>
                  <a:noFill/>
                </a:ln>
                <a:solidFill>
                  <a:schemeClr val="accent6">
                    <a:lumMod val="75000"/>
                  </a:schemeClr>
                </a:solidFill>
                <a:effectLst/>
                <a:latin typeface="Bradley Hand ITC" pitchFamily="66" charset="0"/>
                <a:ea typeface="Calibri" pitchFamily="34" charset="0"/>
                <a:cs typeface="Arial" pitchFamily="34" charset="0"/>
              </a:rPr>
              <a:t>Academy</a:t>
            </a:r>
            <a:endParaRPr kumimoji="0" lang="it-IT" sz="1200" b="0" i="0" u="none" strike="noStrike" cap="none" normalizeH="0" baseline="0" dirty="0" smtClean="0">
              <a:ln>
                <a:noFill/>
              </a:ln>
              <a:solidFill>
                <a:schemeClr val="accent6">
                  <a:lumMod val="75000"/>
                </a:schemeClr>
              </a:solidFill>
              <a:effectLst/>
              <a:latin typeface="Bradley Hand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Arial" pitchFamily="34" charset="0"/>
              </a:rPr>
              <a:t>A partire dal 1827, tuttavia, i successi del </a:t>
            </a:r>
            <a:r>
              <a:rPr kumimoji="0" lang="it-IT" sz="1200" b="0" i="0" u="none" strike="noStrike" cap="none" normalizeH="0" baseline="0" dirty="0" err="1" smtClean="0">
                <a:ln>
                  <a:noFill/>
                </a:ln>
                <a:solidFill>
                  <a:schemeClr val="accent6">
                    <a:lumMod val="75000"/>
                  </a:schemeClr>
                </a:solidFill>
                <a:effectLst/>
                <a:latin typeface="Bradley Hand ITC" pitchFamily="66" charset="0"/>
                <a:ea typeface="Calibri" pitchFamily="34" charset="0"/>
                <a:cs typeface="Arial" pitchFamily="34" charset="0"/>
              </a:rPr>
              <a:t>Constable</a:t>
            </a: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Arial" pitchFamily="34" charset="0"/>
              </a:rPr>
              <a:t> furono intermittenti perché la </a:t>
            </a:r>
            <a:r>
              <a:rPr kumimoji="0" lang="it-IT" sz="1200" b="0" i="0" u="none" strike="noStrike" cap="none" normalizeH="0" baseline="0" dirty="0" err="1" smtClean="0">
                <a:ln>
                  <a:noFill/>
                </a:ln>
                <a:solidFill>
                  <a:schemeClr val="accent6">
                    <a:lumMod val="75000"/>
                  </a:schemeClr>
                </a:solidFill>
                <a:effectLst/>
                <a:latin typeface="Bradley Hand ITC" pitchFamily="66" charset="0"/>
                <a:ea typeface="Calibri" pitchFamily="34" charset="0"/>
                <a:cs typeface="Arial" pitchFamily="34" charset="0"/>
              </a:rPr>
              <a:t>miglie</a:t>
            </a: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Arial" pitchFamily="34" charset="0"/>
              </a:rPr>
              <a:t> iniziò ad avvertire i primi sintomi della tubercolosi e morì nel 1828, lasciando </a:t>
            </a:r>
            <a:r>
              <a:rPr kumimoji="0" lang="it-IT" sz="1200" b="0" i="0" u="none" strike="noStrike" cap="none" normalizeH="0" baseline="0" dirty="0" err="1" smtClean="0">
                <a:ln>
                  <a:noFill/>
                </a:ln>
                <a:solidFill>
                  <a:schemeClr val="accent6">
                    <a:lumMod val="75000"/>
                  </a:schemeClr>
                </a:solidFill>
                <a:effectLst/>
                <a:latin typeface="Bradley Hand ITC" pitchFamily="66" charset="0"/>
                <a:ea typeface="Calibri" pitchFamily="34" charset="0"/>
                <a:cs typeface="Arial" pitchFamily="34" charset="0"/>
              </a:rPr>
              <a:t>Constable</a:t>
            </a: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Arial" pitchFamily="34" charset="0"/>
              </a:rPr>
              <a:t> nella disperazione più cupa. Questo, infatti, fu un colpo dal quale non si sarebbe mai più ripreso e che avrebbe avuto conseguenze anche sul piano salutare e fisico.</a:t>
            </a:r>
            <a:endParaRPr kumimoji="0" lang="it-IT" sz="1200" b="0" i="0" u="none" strike="noStrike" cap="none" normalizeH="0" baseline="0" dirty="0" smtClean="0">
              <a:ln>
                <a:noFill/>
              </a:ln>
              <a:solidFill>
                <a:schemeClr val="accent6">
                  <a:lumMod val="75000"/>
                </a:schemeClr>
              </a:solidFill>
              <a:effectLst/>
              <a:latin typeface="Bradley Hand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Arial" pitchFamily="34" charset="0"/>
              </a:rPr>
              <a:t>Ciò malgrado, egli continuò a lavorare alacremente.</a:t>
            </a:r>
            <a:endParaRPr kumimoji="0" lang="it-IT" sz="1200" b="0" i="0" u="none" strike="noStrike" cap="none" normalizeH="0" baseline="0" dirty="0" smtClean="0">
              <a:ln>
                <a:noFill/>
              </a:ln>
              <a:solidFill>
                <a:schemeClr val="accent6">
                  <a:lumMod val="75000"/>
                </a:schemeClr>
              </a:solidFill>
              <a:effectLst/>
              <a:latin typeface="Bradley Hand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Arial" pitchFamily="34" charset="0"/>
              </a:rPr>
              <a:t>John </a:t>
            </a:r>
            <a:r>
              <a:rPr kumimoji="0" lang="it-IT" sz="1200" b="0" i="0" u="none" strike="noStrike" cap="none" normalizeH="0" baseline="0" dirty="0" err="1" smtClean="0">
                <a:ln>
                  <a:noFill/>
                </a:ln>
                <a:solidFill>
                  <a:schemeClr val="accent6">
                    <a:lumMod val="75000"/>
                  </a:schemeClr>
                </a:solidFill>
                <a:effectLst/>
                <a:latin typeface="Bradley Hand ITC" pitchFamily="66" charset="0"/>
                <a:ea typeface="Calibri" pitchFamily="34" charset="0"/>
                <a:cs typeface="Arial" pitchFamily="34" charset="0"/>
              </a:rPr>
              <a:t>Constable</a:t>
            </a: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Arial" pitchFamily="34" charset="0"/>
              </a:rPr>
              <a:t>, infine, si spense la notte del 31 marzo 1837 a Londra, stroncato da un infarto</a:t>
            </a: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Times New Roman" pitchFamily="18" charset="0"/>
              </a:rPr>
              <a:t>.</a:t>
            </a:r>
            <a:endParaRPr kumimoji="0" lang="it-IT" sz="1200" b="0" i="0" u="none" strike="noStrike" cap="none" normalizeH="0" baseline="0" dirty="0" smtClean="0">
              <a:ln>
                <a:noFill/>
              </a:ln>
              <a:solidFill>
                <a:schemeClr val="accent6">
                  <a:lumMod val="75000"/>
                </a:schemeClr>
              </a:solidFill>
              <a:effectLst/>
              <a:latin typeface="Bradley Hand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err="1" smtClean="0">
                <a:ln>
                  <a:noFill/>
                </a:ln>
                <a:solidFill>
                  <a:schemeClr val="accent6">
                    <a:lumMod val="75000"/>
                  </a:schemeClr>
                </a:solidFill>
                <a:effectLst/>
                <a:latin typeface="Bradley Hand ITC" pitchFamily="66" charset="0"/>
                <a:ea typeface="Calibri" pitchFamily="34" charset="0"/>
                <a:cs typeface="Arial" pitchFamily="34" charset="0"/>
              </a:rPr>
              <a:t>Constable</a:t>
            </a: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Arial" pitchFamily="34" charset="0"/>
              </a:rPr>
              <a:t> rivelò un sentimento nuovo, ripudiando i paesaggi ideali o immaginari e assumendo come soggetto gli scenari bucolici e idilliaci offerti dalle sue terre natie. La produzione artistica di </a:t>
            </a:r>
            <a:r>
              <a:rPr kumimoji="0" lang="it-IT" sz="1200" b="0" i="0" u="none" strike="noStrike" cap="none" normalizeH="0" baseline="0" dirty="0" err="1" smtClean="0">
                <a:ln>
                  <a:noFill/>
                </a:ln>
                <a:solidFill>
                  <a:schemeClr val="accent6">
                    <a:lumMod val="75000"/>
                  </a:schemeClr>
                </a:solidFill>
                <a:effectLst/>
                <a:latin typeface="Bradley Hand ITC" pitchFamily="66" charset="0"/>
                <a:ea typeface="Calibri" pitchFamily="34" charset="0"/>
                <a:cs typeface="Arial" pitchFamily="34" charset="0"/>
              </a:rPr>
              <a:t>Constable</a:t>
            </a: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Arial" pitchFamily="34" charset="0"/>
              </a:rPr>
              <a:t> è incentrata quasi totalmente sul tema del paesaggio</a:t>
            </a: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Times New Roman" pitchFamily="18" charset="0"/>
              </a:rPr>
              <a:t>.</a:t>
            </a:r>
            <a:endParaRPr kumimoji="0" lang="it-IT" sz="1200" b="0" i="0" u="none" strike="noStrike" cap="none" normalizeH="0" baseline="0" dirty="0" smtClean="0">
              <a:ln>
                <a:noFill/>
              </a:ln>
              <a:solidFill>
                <a:schemeClr val="accent6">
                  <a:lumMod val="75000"/>
                </a:schemeClr>
              </a:solidFill>
              <a:effectLst/>
              <a:latin typeface="Bradley Hand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Arial" pitchFamily="34" charset="0"/>
              </a:rPr>
              <a:t>Tra gli elementi naturali prediletti da </a:t>
            </a:r>
            <a:r>
              <a:rPr kumimoji="0" lang="it-IT" sz="1200" b="0" i="0" u="none" strike="noStrike" cap="none" normalizeH="0" baseline="0" dirty="0" err="1" smtClean="0">
                <a:ln>
                  <a:noFill/>
                </a:ln>
                <a:solidFill>
                  <a:schemeClr val="accent6">
                    <a:lumMod val="75000"/>
                  </a:schemeClr>
                </a:solidFill>
                <a:effectLst/>
                <a:latin typeface="Bradley Hand ITC" pitchFamily="66" charset="0"/>
                <a:ea typeface="Calibri" pitchFamily="34" charset="0"/>
                <a:cs typeface="Arial" pitchFamily="34" charset="0"/>
              </a:rPr>
              <a:t>Constable</a:t>
            </a: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Arial" pitchFamily="34" charset="0"/>
              </a:rPr>
              <a:t> vi era il cielo. Nel 1803</a:t>
            </a: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Times New Roman" pitchFamily="18" charset="0"/>
              </a:rPr>
              <a:t>  cominciò ad effettuare i vari studi sul cielo e sugli effetti delle nuvole.</a:t>
            </a:r>
            <a:endParaRPr kumimoji="0" lang="it-IT" sz="1200" b="0" i="0" u="none" strike="noStrike" cap="none" normalizeH="0" baseline="0" dirty="0" smtClean="0">
              <a:ln>
                <a:noFill/>
              </a:ln>
              <a:solidFill>
                <a:schemeClr val="accent6">
                  <a:lumMod val="75000"/>
                </a:schemeClr>
              </a:solidFill>
              <a:effectLst/>
              <a:latin typeface="Bradley Hand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Arial" pitchFamily="34" charset="0"/>
              </a:rPr>
              <a:t>Dal punto di vista tecnico, </a:t>
            </a:r>
            <a:r>
              <a:rPr kumimoji="0" lang="it-IT" sz="1200" b="0" i="0" u="none" strike="noStrike" cap="none" normalizeH="0" baseline="0" dirty="0" err="1" smtClean="0">
                <a:ln>
                  <a:noFill/>
                </a:ln>
                <a:solidFill>
                  <a:schemeClr val="accent6">
                    <a:lumMod val="75000"/>
                  </a:schemeClr>
                </a:solidFill>
                <a:effectLst/>
                <a:latin typeface="Bradley Hand ITC" pitchFamily="66" charset="0"/>
                <a:ea typeface="Calibri" pitchFamily="34" charset="0"/>
                <a:cs typeface="Arial" pitchFamily="34" charset="0"/>
              </a:rPr>
              <a:t>Constable</a:t>
            </a: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Arial" pitchFamily="34" charset="0"/>
              </a:rPr>
              <a:t> applicava il colore direttamente sulla tela con pennellate veloci e intense, senza affidarsi, quindi, ad un disegno compositivo, modellando vigorosamente i volumi e i colori così da dare vita a un forte contrasto tra la vivacità della luce e le ombre</a:t>
            </a: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Times New Roman" pitchFamily="18" charset="0"/>
              </a:rPr>
              <a:t>. Il chiaroscuro è sempre presente in ogni suo lavoro, in quanto rappresenta una delle sue peculiarità fondamentali.</a:t>
            </a:r>
            <a:endParaRPr kumimoji="0" lang="it-IT" sz="1200" b="0" i="0" u="none" strike="noStrike" cap="none" normalizeH="0" baseline="0" dirty="0" smtClean="0">
              <a:ln>
                <a:noFill/>
              </a:ln>
              <a:solidFill>
                <a:schemeClr val="accent6">
                  <a:lumMod val="75000"/>
                </a:schemeClr>
              </a:solidFill>
              <a:effectLst/>
              <a:latin typeface="Bradley Hand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accent6">
                    <a:lumMod val="75000"/>
                  </a:schemeClr>
                </a:solidFill>
                <a:effectLst/>
                <a:latin typeface="Bradley Hand ITC" pitchFamily="66" charset="0"/>
                <a:ea typeface="Calibri" pitchFamily="34" charset="0"/>
                <a:cs typeface="Arial" pitchFamily="34" charset="0"/>
              </a:rPr>
              <a:t>Nei suoi dipinti, quindi, non vi è tanto la contemplazione, quanto l'adesione e l'identificazione dell'artista nel paesaggio naturale</a:t>
            </a:r>
            <a:r>
              <a:rPr kumimoji="0" lang="it-IT" sz="1200" b="0" i="0" u="none" strike="noStrike" cap="none" normalizeH="0" baseline="0" dirty="0" smtClean="0">
                <a:ln>
                  <a:noFill/>
                </a:ln>
                <a:solidFill>
                  <a:srgbClr val="202122"/>
                </a:solidFill>
                <a:effectLst/>
                <a:latin typeface="Bradley Hand ITC" pitchFamily="66" charset="0"/>
                <a:ea typeface="Calibri" pitchFamily="34" charset="0"/>
                <a:cs typeface="Arial" pitchFamily="34" charset="0"/>
              </a:rPr>
              <a:t>.</a:t>
            </a:r>
            <a:endParaRPr kumimoji="0" lang="it-IT" sz="1200" b="0" i="0" u="none" strike="noStrike" cap="none" normalizeH="0" baseline="0" dirty="0" smtClean="0">
              <a:ln>
                <a:noFill/>
              </a:ln>
              <a:solidFill>
                <a:schemeClr val="tx1"/>
              </a:solidFill>
              <a:effectLst/>
              <a:latin typeface="Bradley Hand ITC" pitchFamily="66" charset="0"/>
              <a:cs typeface="Arial" pitchFamily="34" charset="0"/>
            </a:endParaRPr>
          </a:p>
        </p:txBody>
      </p:sp>
    </p:spTree>
  </p:cSld>
  <p:clrMapOvr>
    <a:masterClrMapping/>
  </p:clrMapOvr>
  <p:transition spd="med">
    <p:newsfla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1988840"/>
            <a:ext cx="4572000" cy="1646605"/>
          </a:xfrm>
          <a:prstGeom prst="rect">
            <a:avLst/>
          </a:prstGeom>
        </p:spPr>
        <p:txBody>
          <a:bodyPr>
            <a:spAutoFit/>
          </a:bodyPr>
          <a:lstStyle/>
          <a:p>
            <a:pPr lvl="0" fontAlgn="base">
              <a:spcBef>
                <a:spcPct val="0"/>
              </a:spcBef>
              <a:spcAft>
                <a:spcPct val="0"/>
              </a:spcAft>
            </a:pPr>
            <a:r>
              <a:rPr lang="it-IT" sz="2000" b="1" spc="50" dirty="0" smtClean="0">
                <a:ln w="13500">
                  <a:solidFill>
                    <a:schemeClr val="accent1">
                      <a:shade val="2500"/>
                      <a:alpha val="6500"/>
                    </a:schemeClr>
                  </a:solidFill>
                  <a:prstDash val="solid"/>
                </a:ln>
                <a:solidFill>
                  <a:srgbClr val="00C400"/>
                </a:solidFill>
                <a:effectLst>
                  <a:innerShdw blurRad="50900" dist="38500" dir="13500000">
                    <a:srgbClr val="000000">
                      <a:alpha val="60000"/>
                    </a:srgbClr>
                  </a:innerShdw>
                </a:effectLst>
                <a:latin typeface="Algerian" pitchFamily="82" charset="0"/>
                <a:ea typeface="Times New Roman" pitchFamily="18" charset="0"/>
                <a:cs typeface="Times New Roman" pitchFamily="18" charset="0"/>
              </a:rPr>
              <a:t>Alcune delle sue opere sono:</a:t>
            </a:r>
            <a:r>
              <a:rPr lang="it-IT" dirty="0" smtClean="0">
                <a:solidFill>
                  <a:srgbClr val="00C400"/>
                </a:solidFill>
                <a:latin typeface="Calibri" pitchFamily="34" charset="0"/>
                <a:ea typeface="Times New Roman" pitchFamily="18" charset="0"/>
                <a:cs typeface="Times New Roman" pitchFamily="18" charset="0"/>
              </a:rPr>
              <a:t> </a:t>
            </a:r>
          </a:p>
          <a:p>
            <a:pPr lvl="0" fontAlgn="base">
              <a:spcBef>
                <a:spcPct val="0"/>
              </a:spcBef>
              <a:spcAft>
                <a:spcPct val="0"/>
              </a:spcAft>
            </a:pPr>
            <a:endParaRPr lang="it-IT" sz="900" dirty="0" smtClean="0">
              <a:solidFill>
                <a:srgbClr val="00C400"/>
              </a:solidFill>
              <a:latin typeface="Arial" pitchFamily="34" charset="0"/>
              <a:cs typeface="Arial" pitchFamily="34" charset="0"/>
            </a:endParaRPr>
          </a:p>
          <a:p>
            <a:pPr lvl="0" eaLnBrk="0" fontAlgn="base" hangingPunct="0">
              <a:spcBef>
                <a:spcPct val="0"/>
              </a:spcBef>
              <a:spcAft>
                <a:spcPct val="0"/>
              </a:spcAft>
              <a:buFont typeface="Wingdings" pitchFamily="2" charset="2"/>
              <a:buChar char="v"/>
            </a:pPr>
            <a:r>
              <a:rPr lang="it-IT" b="1" dirty="0" smtClean="0">
                <a:solidFill>
                  <a:srgbClr val="00C400"/>
                </a:solidFill>
                <a:latin typeface="Cooper Black" pitchFamily="18" charset="0"/>
                <a:ea typeface="Times New Roman" pitchFamily="18" charset="0"/>
                <a:cs typeface="Times New Roman" pitchFamily="18" charset="0"/>
              </a:rPr>
              <a:t> </a:t>
            </a:r>
            <a:r>
              <a:rPr lang="it-IT" b="1" dirty="0" smtClean="0">
                <a:solidFill>
                  <a:srgbClr val="00C400"/>
                </a:solidFill>
                <a:latin typeface="Cooper Black" pitchFamily="18" charset="0"/>
                <a:ea typeface="Times New Roman" pitchFamily="18" charset="0"/>
                <a:cs typeface="Times New Roman" pitchFamily="18" charset="0"/>
                <a:hlinkClick r:id="rId2" action="ppaction://hlinksldjump"/>
              </a:rPr>
              <a:t>Il carro da fieno,</a:t>
            </a:r>
            <a:r>
              <a:rPr lang="it-IT" dirty="0" smtClean="0">
                <a:solidFill>
                  <a:srgbClr val="00C400"/>
                </a:solidFill>
                <a:latin typeface="Calibri" pitchFamily="34" charset="0"/>
                <a:ea typeface="Times New Roman" pitchFamily="18" charset="0"/>
                <a:cs typeface="Times New Roman" pitchFamily="18" charset="0"/>
                <a:hlinkClick r:id="rId2" action="ppaction://hlinksldjump"/>
              </a:rPr>
              <a:t> 1821</a:t>
            </a:r>
            <a:endParaRPr lang="it-IT" sz="1300" b="1" dirty="0" smtClean="0">
              <a:solidFill>
                <a:srgbClr val="00C400"/>
              </a:solidFill>
              <a:latin typeface="Arial" pitchFamily="34" charset="0"/>
              <a:ea typeface="Times New Roman" pitchFamily="18" charset="0"/>
              <a:cs typeface="Arial" pitchFamily="34" charset="0"/>
            </a:endParaRPr>
          </a:p>
          <a:p>
            <a:pPr lvl="0" eaLnBrk="0" fontAlgn="base" hangingPunct="0">
              <a:spcBef>
                <a:spcPct val="0"/>
              </a:spcBef>
              <a:spcAft>
                <a:spcPct val="0"/>
              </a:spcAft>
              <a:buFont typeface="Wingdings" pitchFamily="2" charset="2"/>
              <a:buChar char="v"/>
            </a:pPr>
            <a:r>
              <a:rPr lang="it-IT" b="1" dirty="0" smtClean="0">
                <a:solidFill>
                  <a:srgbClr val="00C400"/>
                </a:solidFill>
                <a:latin typeface="Cooper Black" pitchFamily="18" charset="0"/>
                <a:ea typeface="Times New Roman" pitchFamily="18" charset="0"/>
                <a:cs typeface="Arial" pitchFamily="34" charset="0"/>
                <a:hlinkClick r:id="rId3" action="ppaction://hlinksldjump"/>
              </a:rPr>
              <a:t>Studio  di nuvole</a:t>
            </a:r>
            <a:r>
              <a:rPr lang="it-IT" dirty="0" smtClean="0">
                <a:solidFill>
                  <a:srgbClr val="00C400"/>
                </a:solidFill>
                <a:latin typeface="Arial" pitchFamily="34" charset="0"/>
                <a:ea typeface="Times New Roman" pitchFamily="18" charset="0"/>
                <a:cs typeface="Arial" pitchFamily="34" charset="0"/>
                <a:hlinkClick r:id="rId3" action="ppaction://hlinksldjump"/>
              </a:rPr>
              <a:t>, 1821</a:t>
            </a:r>
            <a:endParaRPr lang="it-IT" sz="1300" b="1" dirty="0" smtClean="0">
              <a:solidFill>
                <a:srgbClr val="00C400"/>
              </a:solidFill>
              <a:latin typeface="Arial" pitchFamily="34" charset="0"/>
              <a:ea typeface="Times New Roman" pitchFamily="18" charset="0"/>
              <a:cs typeface="Arial" pitchFamily="34" charset="0"/>
            </a:endParaRPr>
          </a:p>
          <a:p>
            <a:pPr eaLnBrk="0" fontAlgn="base" hangingPunct="0">
              <a:spcBef>
                <a:spcPct val="0"/>
              </a:spcBef>
              <a:spcAft>
                <a:spcPct val="0"/>
              </a:spcAft>
              <a:buFont typeface="Wingdings" pitchFamily="2" charset="2"/>
              <a:buChar char="v"/>
            </a:pPr>
            <a:r>
              <a:rPr lang="it-IT" b="1" dirty="0" smtClean="0">
                <a:solidFill>
                  <a:srgbClr val="00C400"/>
                </a:solidFill>
                <a:latin typeface="Cooper Black" pitchFamily="18" charset="0"/>
                <a:hlinkClick r:id="rId4" action="ppaction://hlinksldjump"/>
              </a:rPr>
              <a:t>La cattedrale di Salisbury vista dai prati</a:t>
            </a:r>
            <a:r>
              <a:rPr lang="it-IT" b="1" dirty="0" smtClean="0">
                <a:solidFill>
                  <a:srgbClr val="00C400"/>
                </a:solidFill>
                <a:hlinkClick r:id="rId4" action="ppaction://hlinksldjump"/>
              </a:rPr>
              <a:t>, </a:t>
            </a:r>
            <a:r>
              <a:rPr lang="it-IT" dirty="0" smtClean="0">
                <a:solidFill>
                  <a:srgbClr val="00C400"/>
                </a:solidFill>
                <a:latin typeface="Arial" pitchFamily="34" charset="0"/>
                <a:cs typeface="Arial" pitchFamily="34" charset="0"/>
                <a:hlinkClick r:id="rId4" action="ppaction://hlinksldjump"/>
              </a:rPr>
              <a:t>1829</a:t>
            </a:r>
            <a:endParaRPr lang="it-IT" dirty="0" smtClean="0">
              <a:solidFill>
                <a:srgbClr val="00C400"/>
              </a:solidFill>
              <a:latin typeface="Arial" pitchFamily="34" charset="0"/>
              <a:cs typeface="Arial" pitchFamily="34" charset="0"/>
            </a:endParaRPr>
          </a:p>
        </p:txBody>
      </p:sp>
      <p:pic>
        <p:nvPicPr>
          <p:cNvPr id="33794" name="Picture 2" descr="NPG 1786; John Constable - Portrait - National Portrait Gallery"/>
          <p:cNvPicPr>
            <a:picLocks noChangeAspect="1" noChangeArrowheads="1"/>
          </p:cNvPicPr>
          <p:nvPr/>
        </p:nvPicPr>
        <p:blipFill>
          <a:blip r:embed="rId5" cstate="print"/>
          <a:srcRect/>
          <a:stretch>
            <a:fillRect/>
          </a:stretch>
        </p:blipFill>
        <p:spPr bwMode="auto">
          <a:xfrm>
            <a:off x="5220073" y="836711"/>
            <a:ext cx="3923928" cy="4692291"/>
          </a:xfrm>
          <a:prstGeom prst="rect">
            <a:avLst/>
          </a:prstGeom>
          <a:noFill/>
        </p:spPr>
      </p:pic>
    </p:spTree>
  </p:cSld>
  <p:clrMapOvr>
    <a:masterClrMapping/>
  </p:clrMapOvr>
  <p:transition>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788024" y="836712"/>
            <a:ext cx="4355976"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Il dipinto è ambientato nella campagna inglese del </a:t>
            </a:r>
            <a:r>
              <a:rPr kumimoji="0" lang="it-IT" sz="1100" b="0" i="0" u="none" strike="noStrike" cap="none" normalizeH="0" baseline="0" dirty="0" err="1" smtClean="0">
                <a:ln>
                  <a:noFill/>
                </a:ln>
                <a:solidFill>
                  <a:srgbClr val="008000"/>
                </a:solidFill>
                <a:effectLst/>
                <a:latin typeface="Arial" pitchFamily="34" charset="0"/>
                <a:ea typeface="Times New Roman" pitchFamily="18" charset="0"/>
                <a:cs typeface="Arial" pitchFamily="34" charset="0"/>
              </a:rPr>
              <a:t>Suffolk</a:t>
            </a:r>
            <a:r>
              <a:rPr kumimoji="0" lang="it-IT" sz="1100"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 In primo piano due contadini guadano il basso corso d'acqua conducendo un carro da fieno vuoto trainato da cavalli: il carro è forse fermo nei flutti per far raffreddare i cerchioni metallici delle ruote, o magari per far riposare e abbeverare il cavallo. A lato del ruscello si scorge un cane, indeciso se raggiungere il padrone tuffandosi in acqua o rimanere prudentemente sulla sponda del fiume. In lontananza si vedono i lavoratori nei campi, piccoli come puntini, che stanno mietendo il fieno: il carro fa probabilmente la spola tra i campi e la fattoria per depositare quanto raccolto. Tra le altre figure visibili vi sono una donna che attinge acqua per una casa nelle vicinanze e un ragazzo che sta lanciando una lenza.</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Nella scena ritratta in questo dipinto vi è un sereno equilibrio tra gli elementi naturali e quelli artificiali: la casa, che si erge in una delle anse del ruscello, sembra infatti quasi confondersi con la cortina di alberi circostante. La parte superiore del quadro è invece occupata da un cielo solcato da nuvole violente e procellose, che in questa tela assurgono a elemento scenografico maggiore: </a:t>
            </a:r>
            <a:r>
              <a:rPr kumimoji="0" lang="it-IT" sz="1100" b="0" i="0" u="none" strike="noStrike" cap="none" normalizeH="0" baseline="0" dirty="0" err="1" smtClean="0">
                <a:ln>
                  <a:noFill/>
                </a:ln>
                <a:solidFill>
                  <a:srgbClr val="008000"/>
                </a:solidFill>
                <a:effectLst/>
                <a:latin typeface="Arial" pitchFamily="34" charset="0"/>
                <a:ea typeface="Times New Roman" pitchFamily="18" charset="0"/>
                <a:cs typeface="Arial" pitchFamily="34" charset="0"/>
              </a:rPr>
              <a:t>Constable</a:t>
            </a:r>
            <a:r>
              <a:rPr kumimoji="0" lang="it-IT" sz="1100"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 non si sofferma solo sulla loro forma evanescente, bensì ne indaga anche le qualità luministiche e i tonalismi atmosferici, così da caricare l'intero paesaggio di una notevole intensità lirica.</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Dal punto di vista tecnico, il colore qui è steso con pennellate sporche e filamentose, a causa delle quali l'occhio non riesce a cogliere una simulazione spaziale precisa a una visione ravvicinata: è solo guardando l'opera da una certa distanza che essa acquisisce maggior suggestione e senso di verità. Impiegando questa tecnica </a:t>
            </a:r>
            <a:r>
              <a:rPr kumimoji="0" lang="it-IT" sz="1100" b="0" i="0" u="none" strike="noStrike" cap="none" normalizeH="0" baseline="0" dirty="0" err="1" smtClean="0">
                <a:ln>
                  <a:noFill/>
                </a:ln>
                <a:solidFill>
                  <a:srgbClr val="008000"/>
                </a:solidFill>
                <a:effectLst/>
                <a:latin typeface="Arial" pitchFamily="34" charset="0"/>
                <a:ea typeface="Times New Roman" pitchFamily="18" charset="0"/>
                <a:cs typeface="Arial" pitchFamily="34" charset="0"/>
              </a:rPr>
              <a:t>Constable</a:t>
            </a:r>
            <a:r>
              <a:rPr kumimoji="0" lang="it-IT" sz="1100"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 rese le immagini del quadro particolarmente vive e dinamiche, facendo sì che lo spettatore possa sentirsi emotivamente trascinato nella scena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L'intera scena, infatti, è valorizzata dalla luce che sembra vibrare autonomamente, accarezzando i prati, penetrando nelle frondose chiome degli alberi e riflettendosi sul velo d'acqua del ruscello.</a:t>
            </a:r>
            <a:endParaRPr kumimoji="0" lang="it-IT" sz="1100" b="0" i="0" u="none" strike="noStrike" cap="none" normalizeH="0" baseline="0" dirty="0" smtClean="0">
              <a:ln>
                <a:noFill/>
              </a:ln>
              <a:solidFill>
                <a:srgbClr val="008000"/>
              </a:solidFill>
              <a:effectLst/>
              <a:latin typeface="Arial" pitchFamily="34" charset="0"/>
              <a:cs typeface="Arial" pitchFamily="34" charset="0"/>
            </a:endParaRPr>
          </a:p>
        </p:txBody>
      </p:sp>
      <p:pic>
        <p:nvPicPr>
          <p:cNvPr id="1027" name="Picture 3" descr="John Constable The Hay Wain.jpg"/>
          <p:cNvPicPr>
            <a:picLocks noChangeAspect="1" noChangeArrowheads="1"/>
          </p:cNvPicPr>
          <p:nvPr/>
        </p:nvPicPr>
        <p:blipFill>
          <a:blip r:embed="rId2" cstate="print"/>
          <a:srcRect/>
          <a:stretch>
            <a:fillRect/>
          </a:stretch>
        </p:blipFill>
        <p:spPr bwMode="auto">
          <a:xfrm>
            <a:off x="0" y="1556792"/>
            <a:ext cx="4595458" cy="3168352"/>
          </a:xfrm>
          <a:prstGeom prst="rect">
            <a:avLst/>
          </a:prstGeom>
          <a:noFill/>
        </p:spPr>
      </p:pic>
      <p:sp>
        <p:nvSpPr>
          <p:cNvPr id="4" name="Rettangolo 3"/>
          <p:cNvSpPr/>
          <p:nvPr/>
        </p:nvSpPr>
        <p:spPr>
          <a:xfrm>
            <a:off x="683568" y="476672"/>
            <a:ext cx="1947969" cy="369332"/>
          </a:xfrm>
          <a:prstGeom prst="rect">
            <a:avLst/>
          </a:prstGeom>
          <a:gradFill flip="none" rotWithShape="1">
            <a:gsLst>
              <a:gs pos="0">
                <a:srgbClr val="008A00">
                  <a:tint val="66000"/>
                  <a:satMod val="160000"/>
                </a:srgbClr>
              </a:gs>
              <a:gs pos="50000">
                <a:srgbClr val="008A00">
                  <a:tint val="44500"/>
                  <a:satMod val="160000"/>
                </a:srgbClr>
              </a:gs>
              <a:gs pos="100000">
                <a:srgbClr val="008A00">
                  <a:tint val="23500"/>
                  <a:satMod val="160000"/>
                </a:srgbClr>
              </a:gs>
            </a:gsLst>
            <a:lin ang="16200000" scaled="1"/>
            <a:tileRect/>
          </a:gradFill>
        </p:spPr>
        <p:txBody>
          <a:bodyPr wrap="none">
            <a:spAutoFit/>
          </a:bodyPr>
          <a:lstStyle/>
          <a:p>
            <a:r>
              <a:rPr lang="it-IT" b="1" dirty="0" smtClean="0">
                <a:solidFill>
                  <a:schemeClr val="bg1">
                    <a:lumMod val="95000"/>
                    <a:lumOff val="5000"/>
                  </a:schemeClr>
                </a:solidFill>
              </a:rPr>
              <a:t>Il carro da fieno</a:t>
            </a:r>
            <a:endParaRPr lang="it-IT" b="1" dirty="0">
              <a:solidFill>
                <a:schemeClr val="bg1">
                  <a:lumMod val="95000"/>
                  <a:lumOff val="5000"/>
                </a:schemeClr>
              </a:solidFill>
            </a:endParaRPr>
          </a:p>
        </p:txBody>
      </p:sp>
      <p:sp>
        <p:nvSpPr>
          <p:cNvPr id="5" name="Freccia a sinistra 4">
            <a:hlinkClick r:id="rId3" action="ppaction://hlinksldjump"/>
          </p:cNvPr>
          <p:cNvSpPr/>
          <p:nvPr/>
        </p:nvSpPr>
        <p:spPr>
          <a:xfrm>
            <a:off x="323528" y="6021288"/>
            <a:ext cx="576064" cy="360040"/>
          </a:xfrm>
          <a:prstGeom prst="leftArrow">
            <a:avLst/>
          </a:prstGeom>
          <a:solidFill>
            <a:srgbClr val="00B050"/>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blinds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5004048" y="2153762"/>
            <a:ext cx="403244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accent4">
                    <a:lumMod val="75000"/>
                  </a:schemeClr>
                </a:solidFill>
                <a:effectLst/>
                <a:latin typeface="Arial" pitchFamily="34" charset="0"/>
                <a:ea typeface="Calibri" pitchFamily="34" charset="0"/>
                <a:cs typeface="Arial" pitchFamily="34" charset="0"/>
              </a:rPr>
              <a:t>Osserva un cielo ingombro di nubi. In basso verso la sommità degli alberi il vapore della campagna si addensa a formare nuvole basse e nebbie. </a:t>
            </a:r>
            <a:endParaRPr kumimoji="0" lang="it-IT" sz="12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accent4">
                    <a:lumMod val="75000"/>
                  </a:schemeClr>
                </a:solidFill>
                <a:effectLst/>
                <a:latin typeface="Arial" pitchFamily="34" charset="0"/>
                <a:ea typeface="Calibri" pitchFamily="34" charset="0"/>
                <a:cs typeface="Arial" pitchFamily="34" charset="0"/>
              </a:rPr>
              <a:t>Grazie agli studi che fece, nel dipinto registrò i diversi tipi di nuvole in rapporto all’altezza dell’atmosfera. Le nuvole basse sono più piccole e sembrano più leggere. In alto invece aumentano di volume e schermano maggiormente i raggi del sole. A destra in basso infine una piccola porzione di fronde evoca la presenza di un bosco</a:t>
            </a:r>
            <a:r>
              <a:rPr kumimoji="0" lang="it-IT" sz="12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a:t>
            </a:r>
            <a:endParaRPr kumimoji="0" lang="it-IT"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1747" name="Picture 3" descr="Studio di nuvole a Hampstead di John Constable"/>
          <p:cNvPicPr>
            <a:picLocks noChangeAspect="1" noChangeArrowheads="1"/>
          </p:cNvPicPr>
          <p:nvPr/>
        </p:nvPicPr>
        <p:blipFill>
          <a:blip r:embed="rId2" cstate="print"/>
          <a:srcRect/>
          <a:stretch>
            <a:fillRect/>
          </a:stretch>
        </p:blipFill>
        <p:spPr bwMode="auto">
          <a:xfrm>
            <a:off x="0" y="1484784"/>
            <a:ext cx="4471157" cy="3672408"/>
          </a:xfrm>
          <a:prstGeom prst="rect">
            <a:avLst/>
          </a:prstGeom>
          <a:noFill/>
        </p:spPr>
      </p:pic>
      <p:sp>
        <p:nvSpPr>
          <p:cNvPr id="4" name="Rettangolo 3"/>
          <p:cNvSpPr/>
          <p:nvPr/>
        </p:nvSpPr>
        <p:spPr>
          <a:xfrm>
            <a:off x="539552" y="404664"/>
            <a:ext cx="1967205" cy="369332"/>
          </a:xfrm>
          <a:prstGeom prst="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16200000" scaled="1"/>
            <a:tileRect/>
          </a:gradFill>
        </p:spPr>
        <p:txBody>
          <a:bodyPr wrap="none">
            <a:spAutoFit/>
          </a:bodyPr>
          <a:lstStyle/>
          <a:p>
            <a:r>
              <a:rPr lang="it-IT" b="1" dirty="0" smtClean="0">
                <a:solidFill>
                  <a:schemeClr val="bg1">
                    <a:lumMod val="95000"/>
                    <a:lumOff val="5000"/>
                  </a:schemeClr>
                </a:solidFill>
              </a:rPr>
              <a:t>Studio di nuvole</a:t>
            </a:r>
            <a:endParaRPr lang="it-IT" b="1" dirty="0">
              <a:solidFill>
                <a:schemeClr val="bg1">
                  <a:lumMod val="95000"/>
                  <a:lumOff val="5000"/>
                </a:schemeClr>
              </a:solidFill>
            </a:endParaRPr>
          </a:p>
        </p:txBody>
      </p:sp>
      <p:sp>
        <p:nvSpPr>
          <p:cNvPr id="5" name="Freccia a sinistra 4">
            <a:hlinkClick r:id="rId3" action="ppaction://hlinksldjump"/>
          </p:cNvPr>
          <p:cNvSpPr/>
          <p:nvPr/>
        </p:nvSpPr>
        <p:spPr>
          <a:xfrm>
            <a:off x="323528" y="6021288"/>
            <a:ext cx="576064" cy="360040"/>
          </a:xfrm>
          <a:prstGeom prst="leftArrow">
            <a:avLst/>
          </a:prstGeom>
          <a:solidFill>
            <a:srgbClr val="7030A0"/>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blinds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404664"/>
            <a:ext cx="4551246" cy="369332"/>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6200000" scaled="1"/>
            <a:tileRect/>
          </a:gradFill>
        </p:spPr>
        <p:txBody>
          <a:bodyPr wrap="none">
            <a:spAutoFit/>
          </a:bodyPr>
          <a:lstStyle/>
          <a:p>
            <a:r>
              <a:rPr lang="it-IT" b="1" dirty="0" smtClean="0">
                <a:solidFill>
                  <a:schemeClr val="bg1">
                    <a:lumMod val="95000"/>
                    <a:lumOff val="5000"/>
                  </a:schemeClr>
                </a:solidFill>
              </a:rPr>
              <a:t>La cattedrale di Salisbury vista dai prati</a:t>
            </a:r>
            <a:endParaRPr lang="it-IT" b="1" dirty="0">
              <a:solidFill>
                <a:schemeClr val="bg1">
                  <a:lumMod val="95000"/>
                  <a:lumOff val="5000"/>
                </a:schemeClr>
              </a:solidFill>
            </a:endParaRPr>
          </a:p>
        </p:txBody>
      </p:sp>
      <p:pic>
        <p:nvPicPr>
          <p:cNvPr id="32770" name="Picture 2" descr="Constable Salisbury meadows.jpg"/>
          <p:cNvPicPr>
            <a:picLocks noChangeAspect="1" noChangeArrowheads="1"/>
          </p:cNvPicPr>
          <p:nvPr/>
        </p:nvPicPr>
        <p:blipFill>
          <a:blip r:embed="rId2" cstate="print"/>
          <a:srcRect/>
          <a:stretch>
            <a:fillRect/>
          </a:stretch>
        </p:blipFill>
        <p:spPr bwMode="auto">
          <a:xfrm>
            <a:off x="0" y="1772816"/>
            <a:ext cx="4230472" cy="3384377"/>
          </a:xfrm>
          <a:prstGeom prst="rect">
            <a:avLst/>
          </a:prstGeom>
          <a:noFill/>
        </p:spPr>
      </p:pic>
      <p:sp>
        <p:nvSpPr>
          <p:cNvPr id="32771" name="Rectangle 3"/>
          <p:cNvSpPr>
            <a:spLocks noChangeArrowheads="1"/>
          </p:cNvSpPr>
          <p:nvPr/>
        </p:nvSpPr>
        <p:spPr bwMode="auto">
          <a:xfrm>
            <a:off x="4644008" y="1772816"/>
            <a:ext cx="439147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accent2">
                    <a:lumMod val="60000"/>
                    <a:lumOff val="40000"/>
                  </a:schemeClr>
                </a:solidFill>
                <a:effectLst/>
                <a:latin typeface="Arial" pitchFamily="34" charset="0"/>
                <a:ea typeface="Calibri" pitchFamily="34" charset="0"/>
                <a:cs typeface="Arial" pitchFamily="34" charset="0"/>
              </a:rPr>
              <a:t>La cattedrale di Salisbury si trova al centro del dipinto. La parte sinistra dell’edificio è in ombra e, quindi, molto scura. Invece, la facciata è illuminata dalla luce argentata. L’alto campanile termina con una alta guglia. In primo piano, un carro trainato da cavalli procede, verso destra, all’interno del greto di un torrente. L’acqua scorre creando un’ansa e proseguendo intorno ad una macchia di cespugli e alti alberi. Un grande albero cresce a sinistra. In primo piano, si nota un piccolo ponte costruito con tronchi infissi nel terreno. Un cane osserva la scena avanzando sul terreno coperto da erba e ceppi tagliati. Sulla riva destra del torrente è dipinto un albero quasi secco. Infine, alcune abitazioni si confondono con gli alberi in lontananza. L’orizzonte è rappresentato da macchie alberate. Infine, nell’ampio cielo nuvoloso si forma un arcobaleno che traversa l’intero spazio azzurro.</a:t>
            </a:r>
            <a:endParaRPr kumimoji="0" lang="it-IT" sz="1200" b="0" i="0" u="none" strike="noStrike" cap="none" normalizeH="0" baseline="0" dirty="0" smtClean="0">
              <a:ln>
                <a:noFill/>
              </a:ln>
              <a:solidFill>
                <a:schemeClr val="accent2">
                  <a:lumMod val="60000"/>
                  <a:lumOff val="4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accent2">
                    <a:lumMod val="60000"/>
                    <a:lumOff val="40000"/>
                  </a:schemeClr>
                </a:solidFill>
                <a:effectLst/>
                <a:latin typeface="Arial" pitchFamily="34" charset="0"/>
                <a:ea typeface="Calibri" pitchFamily="34" charset="0"/>
                <a:cs typeface="Arial" pitchFamily="34" charset="0"/>
              </a:rPr>
              <a:t>Fu dipinto un anno dopo la morte della moglie Il dipinto fu una personale manifestazione delle sue turbolente emozioni e del mutamento del suo stato mentale</a:t>
            </a:r>
            <a:endParaRPr kumimoji="0" lang="it-IT" sz="1200" b="0" i="0" u="none" strike="noStrike" cap="none" normalizeH="0" baseline="0" dirty="0" smtClean="0">
              <a:ln>
                <a:noFill/>
              </a:ln>
              <a:solidFill>
                <a:schemeClr val="accent2">
                  <a:lumMod val="60000"/>
                  <a:lumOff val="40000"/>
                </a:schemeClr>
              </a:solidFill>
              <a:effectLst/>
              <a:latin typeface="Arial" pitchFamily="34" charset="0"/>
              <a:cs typeface="Arial" pitchFamily="34" charset="0"/>
            </a:endParaRPr>
          </a:p>
        </p:txBody>
      </p:sp>
      <p:sp>
        <p:nvSpPr>
          <p:cNvPr id="5" name="Freccia a sinistra 4">
            <a:hlinkClick r:id="rId3" action="ppaction://hlinksldjump"/>
          </p:cNvPr>
          <p:cNvSpPr/>
          <p:nvPr/>
        </p:nvSpPr>
        <p:spPr>
          <a:xfrm>
            <a:off x="323528" y="6021288"/>
            <a:ext cx="576064" cy="360040"/>
          </a:xfrm>
          <a:prstGeom prst="leftArrow">
            <a:avLst/>
          </a:prstGeom>
          <a:solidFill>
            <a:schemeClr val="accent1">
              <a:lumMod val="60000"/>
              <a:lumOff val="40000"/>
            </a:schemeClr>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88640"/>
            <a:ext cx="4572000" cy="2585323"/>
          </a:xfrm>
          <a:prstGeom prst="rect">
            <a:avLst/>
          </a:prstGeom>
        </p:spPr>
        <p:txBody>
          <a:bodyPr wrap="square">
            <a:spAutoFit/>
          </a:bodyPr>
          <a:lstStyle/>
          <a:p>
            <a:r>
              <a:rPr lang="it-IT" dirty="0" smtClean="0">
                <a:latin typeface="+mj-lt"/>
              </a:rPr>
              <a:t>Vennero costruiti edifici civili, pubblici e privati come l’Opéra di Parigi e il palazzo di Giustizia di Roma in stile neorinascimentale, ma anche religiosi come la facciata della cattedrale di Santa Maria del Fiore, a Firenze, in stile neoromanico.</a:t>
            </a:r>
          </a:p>
          <a:p>
            <a:endParaRPr lang="it-IT" dirty="0" smtClean="0">
              <a:latin typeface="+mj-lt"/>
            </a:endParaRPr>
          </a:p>
          <a:p>
            <a:endParaRPr lang="it-IT" dirty="0">
              <a:latin typeface="+mj-lt"/>
            </a:endParaRPr>
          </a:p>
        </p:txBody>
      </p:sp>
      <p:pic>
        <p:nvPicPr>
          <p:cNvPr id="1026" name="Picture 2" descr="I candidati all'Opéra di Parigi | Il giornale della musica"/>
          <p:cNvPicPr>
            <a:picLocks noChangeAspect="1" noChangeArrowheads="1"/>
          </p:cNvPicPr>
          <p:nvPr/>
        </p:nvPicPr>
        <p:blipFill>
          <a:blip r:embed="rId2" cstate="print"/>
          <a:srcRect/>
          <a:stretch>
            <a:fillRect/>
          </a:stretch>
        </p:blipFill>
        <p:spPr bwMode="auto">
          <a:xfrm>
            <a:off x="4139952" y="3284984"/>
            <a:ext cx="5004048" cy="2919028"/>
          </a:xfrm>
          <a:prstGeom prst="rect">
            <a:avLst/>
          </a:prstGeom>
          <a:noFill/>
        </p:spPr>
      </p:pic>
      <p:pic>
        <p:nvPicPr>
          <p:cNvPr id="1028" name="Picture 4" descr="Il Palazzo di Giustizia a Roma detto il Palazzaccio |"/>
          <p:cNvPicPr>
            <a:picLocks noChangeAspect="1" noChangeArrowheads="1"/>
          </p:cNvPicPr>
          <p:nvPr/>
        </p:nvPicPr>
        <p:blipFill>
          <a:blip r:embed="rId3" cstate="print"/>
          <a:srcRect/>
          <a:stretch>
            <a:fillRect/>
          </a:stretch>
        </p:blipFill>
        <p:spPr bwMode="auto">
          <a:xfrm>
            <a:off x="4932040" y="0"/>
            <a:ext cx="4211960" cy="2448272"/>
          </a:xfrm>
          <a:prstGeom prst="rect">
            <a:avLst/>
          </a:prstGeom>
          <a:noFill/>
        </p:spPr>
      </p:pic>
      <p:pic>
        <p:nvPicPr>
          <p:cNvPr id="1030" name="Picture 6" descr="Cattedrale di Santa Maria del Fiore di Firenze - Chiesa - Arte.it"/>
          <p:cNvPicPr>
            <a:picLocks noChangeAspect="1" noChangeArrowheads="1"/>
          </p:cNvPicPr>
          <p:nvPr/>
        </p:nvPicPr>
        <p:blipFill>
          <a:blip r:embed="rId4" cstate="print"/>
          <a:srcRect/>
          <a:stretch>
            <a:fillRect/>
          </a:stretch>
        </p:blipFill>
        <p:spPr bwMode="auto">
          <a:xfrm>
            <a:off x="0" y="2636912"/>
            <a:ext cx="3936438" cy="2952328"/>
          </a:xfrm>
          <a:prstGeom prst="rect">
            <a:avLst/>
          </a:prstGeom>
          <a:noFill/>
        </p:spPr>
      </p:pic>
      <p:sp>
        <p:nvSpPr>
          <p:cNvPr id="7" name="CasellaDiTesto 6"/>
          <p:cNvSpPr txBox="1"/>
          <p:nvPr/>
        </p:nvSpPr>
        <p:spPr>
          <a:xfrm>
            <a:off x="0" y="5589240"/>
            <a:ext cx="3312368" cy="646331"/>
          </a:xfrm>
          <a:prstGeom prst="rect">
            <a:avLst/>
          </a:prstGeom>
          <a:noFill/>
        </p:spPr>
        <p:txBody>
          <a:bodyPr wrap="square" rtlCol="0">
            <a:spAutoFit/>
          </a:bodyPr>
          <a:lstStyle/>
          <a:p>
            <a:r>
              <a:rPr lang="it-IT" dirty="0" smtClean="0">
                <a:ln>
                  <a:solidFill>
                    <a:sysClr val="windowText" lastClr="000000"/>
                  </a:solidFill>
                </a:ln>
                <a:solidFill>
                  <a:sysClr val="windowText" lastClr="000000"/>
                </a:solidFill>
                <a:effectLst>
                  <a:outerShdw blurRad="50800" dist="38100" dir="5400000" algn="t" rotWithShape="0">
                    <a:prstClr val="black">
                      <a:alpha val="40000"/>
                    </a:prstClr>
                  </a:outerShdw>
                </a:effectLst>
              </a:rPr>
              <a:t>cattedrale di Santa Maria del Fiore</a:t>
            </a:r>
            <a:endParaRPr lang="it-IT" dirty="0">
              <a:ln>
                <a:solidFill>
                  <a:sysClr val="windowText" lastClr="000000"/>
                </a:solidFill>
              </a:ln>
              <a:solidFill>
                <a:sysClr val="windowText" lastClr="000000"/>
              </a:solidFill>
              <a:effectLst>
                <a:outerShdw blurRad="50800" dist="38100" dir="5400000" algn="t" rotWithShape="0">
                  <a:prstClr val="black">
                    <a:alpha val="40000"/>
                  </a:prstClr>
                </a:outerShdw>
              </a:effectLst>
            </a:endParaRPr>
          </a:p>
        </p:txBody>
      </p:sp>
      <p:sp>
        <p:nvSpPr>
          <p:cNvPr id="8" name="CasellaDiTesto 7"/>
          <p:cNvSpPr txBox="1"/>
          <p:nvPr/>
        </p:nvSpPr>
        <p:spPr>
          <a:xfrm>
            <a:off x="6623720" y="2420888"/>
            <a:ext cx="2520280" cy="369332"/>
          </a:xfrm>
          <a:prstGeom prst="rect">
            <a:avLst/>
          </a:prstGeom>
          <a:noFill/>
        </p:spPr>
        <p:txBody>
          <a:bodyPr wrap="square" rtlCol="0">
            <a:spAutoFit/>
          </a:bodyPr>
          <a:lstStyle/>
          <a:p>
            <a:r>
              <a:rPr lang="it-IT" dirty="0" smtClean="0">
                <a:ln>
                  <a:solidFill>
                    <a:sysClr val="windowText" lastClr="000000"/>
                  </a:solidFill>
                </a:ln>
                <a:solidFill>
                  <a:sysClr val="windowText" lastClr="000000"/>
                </a:solidFill>
              </a:rPr>
              <a:t>Palazzo di Giustizia</a:t>
            </a:r>
            <a:endParaRPr lang="it-IT" dirty="0">
              <a:ln>
                <a:solidFill>
                  <a:sysClr val="windowText" lastClr="000000"/>
                </a:solidFill>
              </a:ln>
              <a:solidFill>
                <a:sysClr val="windowText" lastClr="000000"/>
              </a:solidFill>
            </a:endParaRPr>
          </a:p>
        </p:txBody>
      </p:sp>
      <p:sp>
        <p:nvSpPr>
          <p:cNvPr id="9" name="CasellaDiTesto 8"/>
          <p:cNvSpPr txBox="1"/>
          <p:nvPr/>
        </p:nvSpPr>
        <p:spPr>
          <a:xfrm>
            <a:off x="8135888" y="6237312"/>
            <a:ext cx="1008112" cy="369332"/>
          </a:xfrm>
          <a:prstGeom prst="rect">
            <a:avLst/>
          </a:prstGeom>
          <a:noFill/>
        </p:spPr>
        <p:txBody>
          <a:bodyPr wrap="square" rtlCol="0">
            <a:spAutoFit/>
          </a:bodyPr>
          <a:lstStyle/>
          <a:p>
            <a:r>
              <a:rPr lang="it-IT" dirty="0" smtClean="0">
                <a:ln>
                  <a:solidFill>
                    <a:sysClr val="windowText" lastClr="000000"/>
                  </a:solidFill>
                </a:ln>
                <a:solidFill>
                  <a:sysClr val="windowText" lastClr="000000"/>
                </a:solidFill>
              </a:rPr>
              <a:t>Opéra</a:t>
            </a:r>
            <a:endParaRPr lang="it-IT" dirty="0">
              <a:ln>
                <a:solidFill>
                  <a:sysClr val="windowText" lastClr="000000"/>
                </a:solidFill>
              </a:ln>
              <a:solidFill>
                <a:sysClr val="windowText" lastClr="000000"/>
              </a:solidFill>
            </a:endParaRPr>
          </a:p>
        </p:txBody>
      </p:sp>
    </p:spTree>
  </p:cSld>
  <p:clrMapOvr>
    <a:masterClrMapping/>
  </p:clrMapOvr>
  <p:transition spd="med">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rystal Palace | Description, History, &amp; Facts | Britannica"/>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ttangolo 2"/>
          <p:cNvSpPr/>
          <p:nvPr/>
        </p:nvSpPr>
        <p:spPr>
          <a:xfrm>
            <a:off x="0" y="4549676"/>
            <a:ext cx="9144000" cy="2308324"/>
          </a:xfrm>
          <a:prstGeom prst="rect">
            <a:avLst/>
          </a:prstGeom>
        </p:spPr>
        <p:txBody>
          <a:bodyPr wrap="square">
            <a:spAutoFit/>
          </a:bodyPr>
          <a:lstStyle/>
          <a:p>
            <a:r>
              <a:rPr lang="it-IT" b="1" dirty="0" smtClean="0">
                <a:ln w="19050">
                  <a:solidFill>
                    <a:schemeClr val="tx2">
                      <a:tint val="1000"/>
                    </a:schemeClr>
                  </a:solidFill>
                  <a:prstDash val="solid"/>
                </a:ln>
                <a:solidFill>
                  <a:schemeClr val="accent3">
                    <a:lumMod val="60000"/>
                    <a:lumOff val="40000"/>
                  </a:schemeClr>
                </a:solidFill>
                <a:effectLst>
                  <a:outerShdw blurRad="50000" dist="50800" dir="7500000" algn="tl">
                    <a:srgbClr val="000000">
                      <a:shade val="5000"/>
                      <a:alpha val="35000"/>
                    </a:srgbClr>
                  </a:outerShdw>
                </a:effectLst>
              </a:rPr>
              <a:t>Si sviluppa un nuovo modo di fare architettura con materiali innovativi e tecnologie all’avanguardia: in questo caso si parla di “architettura degli ingegneri”.</a:t>
            </a:r>
          </a:p>
          <a:p>
            <a:r>
              <a:rPr lang="it-IT" b="1" dirty="0" smtClean="0">
                <a:ln w="19050">
                  <a:solidFill>
                    <a:schemeClr val="tx2">
                      <a:tint val="1000"/>
                    </a:schemeClr>
                  </a:solidFill>
                  <a:prstDash val="solid"/>
                </a:ln>
                <a:solidFill>
                  <a:schemeClr val="accent3">
                    <a:lumMod val="60000"/>
                    <a:lumOff val="40000"/>
                  </a:schemeClr>
                </a:solidFill>
                <a:effectLst>
                  <a:outerShdw blurRad="50000" dist="50800" dir="7500000" algn="tl">
                    <a:srgbClr val="000000">
                      <a:shade val="5000"/>
                      <a:alpha val="35000"/>
                    </a:srgbClr>
                  </a:outerShdw>
                </a:effectLst>
              </a:rPr>
              <a:t>La tecnica costruttiva cambia profondamente e i nuovi edifici si rivelano nella loro forma essenziale ovvero nelle sue strutture portanti realizzate con elementi metallici prefabbricati, modulari, montati in cantiere.</a:t>
            </a:r>
          </a:p>
          <a:p>
            <a:r>
              <a:rPr lang="it-IT" b="1" dirty="0" smtClean="0">
                <a:ln w="19050">
                  <a:solidFill>
                    <a:schemeClr val="tx2">
                      <a:tint val="1000"/>
                    </a:schemeClr>
                  </a:solidFill>
                  <a:prstDash val="solid"/>
                </a:ln>
                <a:solidFill>
                  <a:schemeClr val="accent3">
                    <a:lumMod val="60000"/>
                    <a:lumOff val="40000"/>
                  </a:schemeClr>
                </a:solidFill>
                <a:effectLst>
                  <a:outerShdw blurRad="50000" dist="50800" dir="7500000" algn="tl">
                    <a:srgbClr val="000000">
                      <a:shade val="5000"/>
                      <a:alpha val="35000"/>
                    </a:srgbClr>
                  </a:outerShdw>
                </a:effectLst>
              </a:rPr>
              <a:t>Il primo esempio è il Crystal Palace realizzato nel 1851 a Londra da Joseph </a:t>
            </a:r>
            <a:r>
              <a:rPr lang="it-IT" b="1" dirty="0" err="1" smtClean="0">
                <a:ln w="19050">
                  <a:solidFill>
                    <a:schemeClr val="tx2">
                      <a:tint val="1000"/>
                    </a:schemeClr>
                  </a:solidFill>
                  <a:prstDash val="solid"/>
                </a:ln>
                <a:solidFill>
                  <a:schemeClr val="accent3">
                    <a:lumMod val="60000"/>
                    <a:lumOff val="40000"/>
                  </a:schemeClr>
                </a:solidFill>
                <a:effectLst>
                  <a:outerShdw blurRad="50000" dist="50800" dir="7500000" algn="tl">
                    <a:srgbClr val="000000">
                      <a:shade val="5000"/>
                      <a:alpha val="35000"/>
                    </a:srgbClr>
                  </a:outerShdw>
                </a:effectLst>
              </a:rPr>
              <a:t>Paxton</a:t>
            </a:r>
            <a:r>
              <a:rPr lang="it-IT" b="1" dirty="0" smtClean="0">
                <a:ln w="19050">
                  <a:solidFill>
                    <a:schemeClr val="tx2">
                      <a:tint val="1000"/>
                    </a:schemeClr>
                  </a:solidFill>
                  <a:prstDash val="solid"/>
                </a:ln>
                <a:solidFill>
                  <a:schemeClr val="accent3">
                    <a:lumMod val="60000"/>
                    <a:lumOff val="40000"/>
                  </a:schemeClr>
                </a:solidFill>
                <a:effectLst>
                  <a:outerShdw blurRad="50000" dist="50800" dir="7500000" algn="tl">
                    <a:srgbClr val="000000">
                      <a:shade val="5000"/>
                      <a:alpha val="35000"/>
                    </a:srgbClr>
                  </a:outerShdw>
                </a:effectLst>
              </a:rPr>
              <a:t> come una gigantesca serra in ferro e vetro. </a:t>
            </a: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orre Eiffel: 130 anni e non sentirli! - Radio Monte Carlo"/>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ttangolo 2"/>
          <p:cNvSpPr/>
          <p:nvPr/>
        </p:nvSpPr>
        <p:spPr>
          <a:xfrm>
            <a:off x="6444208" y="692696"/>
            <a:ext cx="2483768" cy="4524315"/>
          </a:xfrm>
          <a:prstGeom prst="rect">
            <a:avLst/>
          </a:prstGeom>
        </p:spPr>
        <p:txBody>
          <a:bodyPr wrap="square">
            <a:spAutoFit/>
          </a:bodyPr>
          <a:lstStyle/>
          <a:p>
            <a:r>
              <a:rPr lang="it-IT" dirty="0" smtClean="0">
                <a:ln w="10160">
                  <a:solidFill>
                    <a:schemeClr val="accent1"/>
                  </a:solidFill>
                  <a:prstDash val="solid"/>
                </a:ln>
                <a:solidFill>
                  <a:srgbClr val="C00000"/>
                </a:solidFill>
                <a:effectLst>
                  <a:outerShdw blurRad="38100" dist="32000" dir="5400000" algn="tl">
                    <a:srgbClr val="000000">
                      <a:alpha val="30000"/>
                    </a:srgbClr>
                  </a:outerShdw>
                </a:effectLst>
              </a:rPr>
              <a:t>L’esempio più famoso di “architettura degli ingegneri” è la Torre Eiffel. Edificata dall’</a:t>
            </a:r>
            <a:r>
              <a:rPr lang="it-IT" dirty="0" err="1" smtClean="0">
                <a:ln w="10160">
                  <a:solidFill>
                    <a:schemeClr val="accent1"/>
                  </a:solidFill>
                  <a:prstDash val="solid"/>
                </a:ln>
                <a:solidFill>
                  <a:srgbClr val="C00000"/>
                </a:solidFill>
                <a:effectLst>
                  <a:outerShdw blurRad="38100" dist="32000" dir="5400000" algn="tl">
                    <a:srgbClr val="000000">
                      <a:alpha val="30000"/>
                    </a:srgbClr>
                  </a:outerShdw>
                </a:effectLst>
              </a:rPr>
              <a:t>ingieniere</a:t>
            </a:r>
            <a:r>
              <a:rPr lang="it-IT" dirty="0" smtClean="0">
                <a:ln w="10160">
                  <a:solidFill>
                    <a:schemeClr val="accent1"/>
                  </a:solidFill>
                  <a:prstDash val="solid"/>
                </a:ln>
                <a:solidFill>
                  <a:srgbClr val="C00000"/>
                </a:solidFill>
                <a:effectLst>
                  <a:outerShdw blurRad="38100" dist="32000" dir="5400000" algn="tl">
                    <a:srgbClr val="000000">
                      <a:alpha val="30000"/>
                    </a:srgbClr>
                  </a:outerShdw>
                </a:effectLst>
              </a:rPr>
              <a:t> Gustave Eiffel tra il 1887 e il 1889, è alta 324 m e composta da più di 18.000 pezzi. Doveva essere smontata dopo 20 anni ma, servendo da antenna radio, non fu più demolita. </a:t>
            </a:r>
            <a:endParaRPr lang="it-IT" dirty="0">
              <a:ln w="10160">
                <a:solidFill>
                  <a:schemeClr val="accent1"/>
                </a:solidFill>
                <a:prstDash val="solid"/>
              </a:ln>
              <a:solidFill>
                <a:srgbClr val="C00000"/>
              </a:solidFill>
              <a:effectLst>
                <a:outerShdw blurRad="38100" dist="32000" dir="5400000" algn="tl">
                  <a:srgbClr val="000000">
                    <a:alpha val="30000"/>
                  </a:srgbClr>
                </a:outerShdw>
              </a:effectLst>
            </a:endParaRP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ita alla statua della Libertà ed Ellis Island a New Yor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ttangolo 2"/>
          <p:cNvSpPr/>
          <p:nvPr/>
        </p:nvSpPr>
        <p:spPr>
          <a:xfrm>
            <a:off x="4125885" y="836712"/>
            <a:ext cx="4572000" cy="1477328"/>
          </a:xfrm>
          <a:prstGeom prst="rect">
            <a:avLst/>
          </a:prstGeom>
        </p:spPr>
        <p:txBody>
          <a:bodyPr>
            <a:spAutoFit/>
          </a:bodyPr>
          <a:lstStyle/>
          <a:p>
            <a:r>
              <a:rPr lang="it-IT" dirty="0" smtClean="0">
                <a:ln w="10160">
                  <a:solidFill>
                    <a:schemeClr val="accent6">
                      <a:lumMod val="50000"/>
                    </a:schemeClr>
                  </a:solidFill>
                  <a:prstDash val="solid"/>
                </a:ln>
                <a:solidFill>
                  <a:srgbClr val="C00000"/>
                </a:solidFill>
                <a:effectLst>
                  <a:outerShdw blurRad="38100" dist="32000" dir="5400000" algn="tl">
                    <a:srgbClr val="000000">
                      <a:alpha val="30000"/>
                    </a:srgbClr>
                  </a:outerShdw>
                </a:effectLst>
              </a:rPr>
              <a:t>L’ingegnere Gustave Eiffel, è anche l’autore della struttura della Statua della Libertà di New York, alta 46 m (quanto un palazzo di 15 piani), e completata nel 1884.</a:t>
            </a:r>
            <a:endParaRPr lang="it-IT" dirty="0">
              <a:ln w="10160">
                <a:solidFill>
                  <a:schemeClr val="accent6">
                    <a:lumMod val="50000"/>
                  </a:schemeClr>
                </a:solidFill>
                <a:prstDash val="solid"/>
              </a:ln>
              <a:solidFill>
                <a:srgbClr val="C00000"/>
              </a:solidFill>
              <a:effectLst>
                <a:outerShdw blurRad="38100" dist="32000" dir="5400000" algn="tl">
                  <a:srgbClr val="000000">
                    <a:alpha val="30000"/>
                  </a:srgbClr>
                </a:outerShdw>
              </a:effectLst>
            </a:endParaRP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188640"/>
            <a:ext cx="2880320" cy="2585323"/>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it-IT" b="1" dirty="0" smtClean="0">
                <a:ln>
                  <a:solidFill>
                    <a:srgbClr val="00B0F0"/>
                  </a:solidFill>
                </a:ln>
                <a:solidFill>
                  <a:schemeClr val="accent3"/>
                </a:solidFill>
              </a:rPr>
              <a:t>In Italia il ferro e il vetro vengono impiegati per le gallerie urbane (e per i mercati) ambienti coperti da volte trasparenti sotto cui si trovano negozi e ristoranti. </a:t>
            </a:r>
          </a:p>
          <a:p>
            <a:r>
              <a:rPr lang="it-IT" b="1" dirty="0" smtClean="0">
                <a:ln>
                  <a:solidFill>
                    <a:srgbClr val="00B0F0"/>
                  </a:solidFill>
                </a:ln>
                <a:solidFill>
                  <a:schemeClr val="accent3"/>
                </a:solidFill>
              </a:rPr>
              <a:t>Come: </a:t>
            </a:r>
            <a:endParaRPr lang="it-IT" b="1" dirty="0">
              <a:ln>
                <a:solidFill>
                  <a:srgbClr val="00B0F0"/>
                </a:solidFill>
              </a:ln>
              <a:solidFill>
                <a:schemeClr val="accent3"/>
              </a:solidFill>
            </a:endParaRPr>
          </a:p>
        </p:txBody>
      </p:sp>
      <p:pic>
        <p:nvPicPr>
          <p:cNvPr id="2050" name="Picture 2" descr="Galleria Vittorio Emanuele II - Milanoguida - Visite Guidate a Mostre e  Musei con Milanoguida"/>
          <p:cNvPicPr>
            <a:picLocks noChangeAspect="1" noChangeArrowheads="1"/>
          </p:cNvPicPr>
          <p:nvPr/>
        </p:nvPicPr>
        <p:blipFill>
          <a:blip r:embed="rId2" cstate="print"/>
          <a:srcRect/>
          <a:stretch>
            <a:fillRect/>
          </a:stretch>
        </p:blipFill>
        <p:spPr bwMode="auto">
          <a:xfrm>
            <a:off x="0" y="3617640"/>
            <a:ext cx="5760640" cy="3240360"/>
          </a:xfrm>
          <a:prstGeom prst="rect">
            <a:avLst/>
          </a:prstGeom>
          <a:noFill/>
        </p:spPr>
      </p:pic>
      <p:pic>
        <p:nvPicPr>
          <p:cNvPr id="2052" name="Picture 4" descr="Galleria Umberto I Apartment (Italia Napoli) - Booking.com"/>
          <p:cNvPicPr>
            <a:picLocks noChangeAspect="1" noChangeArrowheads="1"/>
          </p:cNvPicPr>
          <p:nvPr/>
        </p:nvPicPr>
        <p:blipFill>
          <a:blip r:embed="rId3" cstate="print"/>
          <a:srcRect/>
          <a:stretch>
            <a:fillRect/>
          </a:stretch>
        </p:blipFill>
        <p:spPr bwMode="auto">
          <a:xfrm>
            <a:off x="3779912" y="0"/>
            <a:ext cx="5364088" cy="3583043"/>
          </a:xfrm>
          <a:prstGeom prst="rect">
            <a:avLst/>
          </a:prstGeom>
          <a:noFill/>
        </p:spPr>
      </p:pic>
      <p:sp>
        <p:nvSpPr>
          <p:cNvPr id="6" name="Rettangolo 5"/>
          <p:cNvSpPr/>
          <p:nvPr/>
        </p:nvSpPr>
        <p:spPr>
          <a:xfrm>
            <a:off x="6876256" y="5877272"/>
            <a:ext cx="2016224" cy="646331"/>
          </a:xfrm>
          <a:prstGeom prst="rect">
            <a:avLst/>
          </a:prstGeom>
        </p:spPr>
        <p:txBody>
          <a:bodyPr wrap="square">
            <a:spAutoFit/>
          </a:bodyPr>
          <a:lstStyle/>
          <a:p>
            <a:r>
              <a:rPr lang="it-IT"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Galleria Vittorio Emanuele II a Milano</a:t>
            </a:r>
            <a:endParaRPr lang="it-IT"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endParaRPr>
          </a:p>
        </p:txBody>
      </p:sp>
      <p:sp>
        <p:nvSpPr>
          <p:cNvPr id="7" name="Rettangolo 6"/>
          <p:cNvSpPr/>
          <p:nvPr/>
        </p:nvSpPr>
        <p:spPr>
          <a:xfrm>
            <a:off x="6876256" y="4365104"/>
            <a:ext cx="2267744" cy="369332"/>
          </a:xfrm>
          <a:prstGeom prst="rect">
            <a:avLst/>
          </a:prstGeom>
          <a:ln>
            <a:noFill/>
          </a:ln>
        </p:spPr>
        <p:txBody>
          <a:bodyPr wrap="square">
            <a:spAutoFit/>
          </a:bodyPr>
          <a:lstStyle/>
          <a:p>
            <a:r>
              <a:rPr lang="it-IT"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cs typeface="Arial" pitchFamily="34" charset="0"/>
              </a:rPr>
              <a:t>Galleria Umberto I a Napoli</a:t>
            </a:r>
            <a:endParaRPr lang="it-IT"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cs typeface="Arial" pitchFamily="34" charset="0"/>
            </a:endParaRPr>
          </a:p>
        </p:txBody>
      </p:sp>
      <p:cxnSp>
        <p:nvCxnSpPr>
          <p:cNvPr id="9" name="Connettore 7 8"/>
          <p:cNvCxnSpPr/>
          <p:nvPr/>
        </p:nvCxnSpPr>
        <p:spPr>
          <a:xfrm rot="10800000">
            <a:off x="5868144" y="5445224"/>
            <a:ext cx="936104" cy="588764"/>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Connettore 7 15"/>
          <p:cNvCxnSpPr/>
          <p:nvPr/>
        </p:nvCxnSpPr>
        <p:spPr>
          <a:xfrm rot="5400000" flipH="1" flipV="1">
            <a:off x="7416316" y="3825044"/>
            <a:ext cx="648072" cy="288032"/>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Foglio Di Carta Beige Consumata Come Fondo Immagine Stock - Immagine di  pagina, estratto: 114694039"/>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Rettangolo 1"/>
          <p:cNvSpPr/>
          <p:nvPr/>
        </p:nvSpPr>
        <p:spPr>
          <a:xfrm>
            <a:off x="2699792" y="260648"/>
            <a:ext cx="3419526" cy="40011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it-IT" sz="2000" b="1" dirty="0" smtClean="0"/>
              <a:t>CASPAR DAVID FRIEDRICH</a:t>
            </a:r>
            <a:endParaRPr lang="it-IT" sz="2000" b="1" dirty="0"/>
          </a:p>
        </p:txBody>
      </p:sp>
      <p:sp>
        <p:nvSpPr>
          <p:cNvPr id="5" name="CasellaDiTesto 4"/>
          <p:cNvSpPr txBox="1"/>
          <p:nvPr/>
        </p:nvSpPr>
        <p:spPr>
          <a:xfrm>
            <a:off x="179512" y="1628800"/>
            <a:ext cx="8424936" cy="369332"/>
          </a:xfrm>
          <a:prstGeom prst="rect">
            <a:avLst/>
          </a:prstGeom>
          <a:noFill/>
        </p:spPr>
        <p:txBody>
          <a:bodyPr wrap="square" rtlCol="0">
            <a:spAutoFit/>
          </a:bodyPr>
          <a:lstStyle/>
          <a:p>
            <a:endParaRPr lang="it-IT" dirty="0"/>
          </a:p>
        </p:txBody>
      </p:sp>
      <p:sp>
        <p:nvSpPr>
          <p:cNvPr id="1025" name="Rectangle 1"/>
          <p:cNvSpPr>
            <a:spLocks noChangeArrowheads="1"/>
          </p:cNvSpPr>
          <p:nvPr/>
        </p:nvSpPr>
        <p:spPr bwMode="auto">
          <a:xfrm>
            <a:off x="0" y="836712"/>
            <a:ext cx="9144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err="1" smtClean="0">
                <a:ln>
                  <a:noFill/>
                </a:ln>
                <a:solidFill>
                  <a:schemeClr val="accent2">
                    <a:lumMod val="50000"/>
                  </a:schemeClr>
                </a:solidFill>
                <a:effectLst/>
                <a:latin typeface="Bradley Hand ITC" pitchFamily="66" charset="0"/>
                <a:ea typeface="Times New Roman" pitchFamily="18" charset="0"/>
                <a:cs typeface="Arial" pitchFamily="34" charset="0"/>
              </a:rPr>
              <a:t>Caspar</a:t>
            </a:r>
            <a:r>
              <a:rPr kumimoji="0" lang="it-IT" sz="1400" b="1" i="0" u="none" strike="noStrike" cap="none" normalizeH="0" baseline="0" dirty="0" smtClean="0">
                <a:ln>
                  <a:noFill/>
                </a:ln>
                <a:solidFill>
                  <a:schemeClr val="accent2">
                    <a:lumMod val="50000"/>
                  </a:schemeClr>
                </a:solidFill>
                <a:effectLst/>
                <a:latin typeface="Bradley Hand ITC" pitchFamily="66" charset="0"/>
                <a:ea typeface="Times New Roman" pitchFamily="18" charset="0"/>
                <a:cs typeface="Arial" pitchFamily="34" charset="0"/>
              </a:rPr>
              <a:t> David Friedrich </a:t>
            </a:r>
            <a:r>
              <a:rPr kumimoji="0" lang="it-IT" sz="1400" b="0" i="0" u="none" strike="noStrike" cap="none" normalizeH="0" baseline="0" dirty="0" smtClean="0">
                <a:ln>
                  <a:noFill/>
                </a:ln>
                <a:solidFill>
                  <a:schemeClr val="accent2">
                    <a:lumMod val="50000"/>
                  </a:schemeClr>
                </a:solidFill>
                <a:effectLst/>
                <a:latin typeface="Bradley Hand ITC" pitchFamily="66" charset="0"/>
                <a:ea typeface="Times New Roman" pitchFamily="18" charset="0"/>
                <a:cs typeface="Arial" pitchFamily="34" charset="0"/>
              </a:rPr>
              <a:t>nacque il 5 settembre 1774 a </a:t>
            </a:r>
            <a:r>
              <a:rPr kumimoji="0" lang="it-IT" sz="1400" b="0" i="0" u="none" strike="noStrike" cap="none" normalizeH="0" baseline="0" dirty="0" err="1" smtClean="0">
                <a:ln>
                  <a:noFill/>
                </a:ln>
                <a:solidFill>
                  <a:schemeClr val="accent2">
                    <a:lumMod val="50000"/>
                  </a:schemeClr>
                </a:solidFill>
                <a:effectLst/>
                <a:latin typeface="Bradley Hand ITC" pitchFamily="66" charset="0"/>
                <a:ea typeface="Times New Roman" pitchFamily="18" charset="0"/>
                <a:cs typeface="Arial" pitchFamily="34" charset="0"/>
              </a:rPr>
              <a:t>Greifswald</a:t>
            </a:r>
            <a:r>
              <a:rPr kumimoji="0" lang="it-IT" sz="1400" b="0" i="0" u="none" strike="noStrike" cap="none" normalizeH="0" baseline="0" dirty="0" smtClean="0">
                <a:ln>
                  <a:noFill/>
                </a:ln>
                <a:solidFill>
                  <a:schemeClr val="accent2">
                    <a:lumMod val="50000"/>
                  </a:schemeClr>
                </a:solidFill>
                <a:effectLst/>
                <a:latin typeface="Bradley Hand ITC" pitchFamily="66" charset="0"/>
                <a:ea typeface="Times New Roman" pitchFamily="18" charset="0"/>
                <a:cs typeface="Arial" pitchFamily="34" charset="0"/>
              </a:rPr>
              <a:t>, era il sesto dei dieci figli è stato un </a:t>
            </a:r>
            <a:r>
              <a:rPr kumimoji="0" lang="it-IT" sz="1400" b="0" i="0" u="sng" strike="noStrike" cap="none" normalizeH="0" baseline="0" dirty="0" smtClean="0">
                <a:ln>
                  <a:noFill/>
                </a:ln>
                <a:solidFill>
                  <a:schemeClr val="accent2">
                    <a:lumMod val="50000"/>
                  </a:schemeClr>
                </a:solidFill>
                <a:effectLst/>
                <a:latin typeface="Bradley Hand ITC" pitchFamily="66" charset="0"/>
                <a:ea typeface="Times New Roman" pitchFamily="18" charset="0"/>
                <a:cs typeface="Arial" pitchFamily="34" charset="0"/>
              </a:rPr>
              <a:t>pittore tedesco</a:t>
            </a:r>
            <a:r>
              <a:rPr kumimoji="0" lang="it-IT" sz="1400" b="0" i="0" u="none" strike="noStrike" cap="none" normalizeH="0" baseline="0" dirty="0" smtClean="0">
                <a:ln>
                  <a:noFill/>
                </a:ln>
                <a:solidFill>
                  <a:schemeClr val="accent2">
                    <a:lumMod val="50000"/>
                  </a:schemeClr>
                </a:solidFill>
                <a:effectLst/>
                <a:latin typeface="Bradley Hand ITC" pitchFamily="66" charset="0"/>
                <a:ea typeface="Times New Roman" pitchFamily="18" charset="0"/>
                <a:cs typeface="Arial" pitchFamily="34" charset="0"/>
              </a:rPr>
              <a:t> esponente dell'arte romantica.</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accent2">
                    <a:lumMod val="50000"/>
                  </a:schemeClr>
                </a:solidFill>
                <a:effectLst/>
                <a:latin typeface="Bradley Hand ITC" pitchFamily="66" charset="0"/>
                <a:ea typeface="Times New Roman" pitchFamily="18" charset="0"/>
                <a:cs typeface="Arial" pitchFamily="34" charset="0"/>
              </a:rPr>
              <a:t>L'artista, uno dei più importanti rappresentanti del «</a:t>
            </a:r>
            <a:r>
              <a:rPr kumimoji="0" lang="it-IT" sz="1400" b="0" i="1" u="none" strike="noStrike" cap="none" normalizeH="0" baseline="0" dirty="0" smtClean="0">
                <a:ln>
                  <a:noFill/>
                </a:ln>
                <a:solidFill>
                  <a:schemeClr val="accent2">
                    <a:lumMod val="50000"/>
                  </a:schemeClr>
                </a:solidFill>
                <a:effectLst/>
                <a:latin typeface="Bradley Hand ITC" pitchFamily="66" charset="0"/>
                <a:ea typeface="Times New Roman" pitchFamily="18" charset="0"/>
                <a:cs typeface="Arial" pitchFamily="34" charset="0"/>
              </a:rPr>
              <a:t>paesaggio simbolico</a:t>
            </a:r>
            <a:r>
              <a:rPr kumimoji="0" lang="it-IT" sz="1400" b="0" i="0" u="none" strike="noStrike" cap="none" normalizeH="0" baseline="0" dirty="0" smtClean="0">
                <a:ln>
                  <a:noFill/>
                </a:ln>
                <a:solidFill>
                  <a:schemeClr val="accent2">
                    <a:lumMod val="50000"/>
                  </a:schemeClr>
                </a:solidFill>
                <a:effectLst/>
                <a:latin typeface="Bradley Hand ITC" pitchFamily="66" charset="0"/>
                <a:ea typeface="Times New Roman" pitchFamily="18" charset="0"/>
                <a:cs typeface="Arial" pitchFamily="34" charset="0"/>
              </a:rPr>
              <a:t>», basava la sua pittura su un'attenta osservazione dei paesaggi della Germania</a:t>
            </a:r>
            <a:r>
              <a:rPr lang="it-IT" sz="1400" dirty="0" smtClean="0">
                <a:solidFill>
                  <a:schemeClr val="accent2">
                    <a:lumMod val="50000"/>
                  </a:schemeClr>
                </a:solidFill>
                <a:latin typeface="Bradley Hand ITC" pitchFamily="66" charset="0"/>
                <a:ea typeface="Times New Roman" pitchFamily="18" charset="0"/>
                <a:cs typeface="Arial" pitchFamily="34" charset="0"/>
              </a:rPr>
              <a:t> </a:t>
            </a:r>
            <a:r>
              <a:rPr kumimoji="0" lang="it-IT" sz="1400" b="0" i="0" u="none" strike="noStrike" cap="none" normalizeH="0" baseline="0" dirty="0" smtClean="0">
                <a:ln>
                  <a:noFill/>
                </a:ln>
                <a:solidFill>
                  <a:schemeClr val="accent2">
                    <a:lumMod val="50000"/>
                  </a:schemeClr>
                </a:solidFill>
                <a:effectLst/>
                <a:latin typeface="Bradley Hand ITC" pitchFamily="66" charset="0"/>
                <a:ea typeface="Times New Roman" pitchFamily="18" charset="0"/>
                <a:cs typeface="Arial" pitchFamily="34" charset="0"/>
              </a:rPr>
              <a:t>e soprattutto dei loro effetti di luce, permeandoli di umori romantici Egli considerava il paesaggio naturale come opera divina e le sue raffigurazioni ritraevano sempre momenti particolari come l'alba, il </a:t>
            </a:r>
            <a:r>
              <a:rPr kumimoji="0" lang="it-IT" sz="1400" b="0" i="0" u="none" strike="noStrike" cap="none" normalizeH="0" baseline="0" dirty="0" err="1" smtClean="0">
                <a:ln>
                  <a:noFill/>
                </a:ln>
                <a:solidFill>
                  <a:schemeClr val="accent2">
                    <a:lumMod val="50000"/>
                  </a:schemeClr>
                </a:solidFill>
                <a:effectLst/>
                <a:latin typeface="Bradley Hand ITC" pitchFamily="66" charset="0"/>
                <a:ea typeface="Times New Roman" pitchFamily="18" charset="0"/>
                <a:cs typeface="Arial" pitchFamily="34" charset="0"/>
              </a:rPr>
              <a:t>tramontoo</a:t>
            </a:r>
            <a:r>
              <a:rPr kumimoji="0" lang="it-IT" sz="1400" b="0" i="0" u="none" strike="noStrike" cap="none" normalizeH="0" baseline="0" dirty="0" smtClean="0">
                <a:ln>
                  <a:noFill/>
                </a:ln>
                <a:solidFill>
                  <a:schemeClr val="accent2">
                    <a:lumMod val="50000"/>
                  </a:schemeClr>
                </a:solidFill>
                <a:effectLst/>
                <a:latin typeface="Bradley Hand ITC" pitchFamily="66" charset="0"/>
                <a:ea typeface="Times New Roman" pitchFamily="18" charset="0"/>
                <a:cs typeface="Arial" pitchFamily="34" charset="0"/>
              </a:rPr>
              <a:t> frangenti di una tempesta.</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accent2">
                    <a:lumMod val="50000"/>
                  </a:schemeClr>
                </a:solidFill>
                <a:effectLst/>
                <a:latin typeface="Bradley Hand ITC" pitchFamily="66" charset="0"/>
                <a:ea typeface="Times New Roman" pitchFamily="18" charset="0"/>
                <a:cs typeface="Arial" pitchFamily="34" charset="0"/>
              </a:rPr>
              <a:t>Friedrich fu introdotto all'esercizio della pittura nel 1790, sotto la guida dell'artista Johann </a:t>
            </a:r>
            <a:r>
              <a:rPr kumimoji="0" lang="it-IT" sz="1400" b="0" i="0" u="none" strike="noStrike" cap="none" normalizeH="0" baseline="0" dirty="0" err="1" smtClean="0">
                <a:ln>
                  <a:noFill/>
                </a:ln>
                <a:solidFill>
                  <a:schemeClr val="accent2">
                    <a:lumMod val="50000"/>
                  </a:schemeClr>
                </a:solidFill>
                <a:effectLst/>
                <a:latin typeface="Bradley Hand ITC" pitchFamily="66" charset="0"/>
                <a:ea typeface="Times New Roman" pitchFamily="18" charset="0"/>
                <a:cs typeface="Arial" pitchFamily="34" charset="0"/>
              </a:rPr>
              <a:t>Gottfried</a:t>
            </a:r>
            <a:r>
              <a:rPr kumimoji="0" lang="it-IT" sz="1400" b="0" i="0" u="none" strike="noStrike" cap="none" normalizeH="0" baseline="0" dirty="0" smtClean="0">
                <a:ln>
                  <a:noFill/>
                </a:ln>
                <a:solidFill>
                  <a:schemeClr val="accent2">
                    <a:lumMod val="50000"/>
                  </a:schemeClr>
                </a:solidFill>
                <a:effectLst/>
                <a:latin typeface="Bradley Hand ITC" pitchFamily="66" charset="0"/>
                <a:ea typeface="Times New Roman" pitchFamily="18" charset="0"/>
                <a:cs typeface="Arial" pitchFamily="34" charset="0"/>
              </a:rPr>
              <a:t> </a:t>
            </a:r>
            <a:r>
              <a:rPr kumimoji="0" lang="it-IT" sz="1400" b="0" i="0" u="none" strike="noStrike" cap="none" normalizeH="0" baseline="0" dirty="0" err="1" smtClean="0">
                <a:ln>
                  <a:noFill/>
                </a:ln>
                <a:solidFill>
                  <a:schemeClr val="accent2">
                    <a:lumMod val="50000"/>
                  </a:schemeClr>
                </a:solidFill>
                <a:effectLst/>
                <a:latin typeface="Bradley Hand ITC" pitchFamily="66" charset="0"/>
                <a:ea typeface="Times New Roman" pitchFamily="18" charset="0"/>
                <a:cs typeface="Arial" pitchFamily="34" charset="0"/>
              </a:rPr>
              <a:t>Quistorp</a:t>
            </a:r>
            <a:r>
              <a:rPr kumimoji="0" lang="it-IT" sz="1400" b="0" i="0" u="none" strike="noStrike" cap="none" normalizeH="0" baseline="0" dirty="0" smtClean="0">
                <a:ln>
                  <a:noFill/>
                </a:ln>
                <a:solidFill>
                  <a:schemeClr val="accent2">
                    <a:lumMod val="50000"/>
                  </a:schemeClr>
                </a:solidFill>
                <a:effectLst/>
                <a:latin typeface="Bradley Hand ITC" pitchFamily="66" charset="0"/>
                <a:ea typeface="Times New Roman" pitchFamily="18" charset="0"/>
                <a:cs typeface="Arial" pitchFamily="34" charset="0"/>
              </a:rPr>
              <a:t> all'università di </a:t>
            </a:r>
            <a:r>
              <a:rPr kumimoji="0" lang="it-IT" sz="1400" b="0" i="0" u="none" strike="noStrike" cap="none" normalizeH="0" baseline="0" dirty="0" err="1" smtClean="0">
                <a:ln>
                  <a:noFill/>
                </a:ln>
                <a:solidFill>
                  <a:schemeClr val="accent2">
                    <a:lumMod val="50000"/>
                  </a:schemeClr>
                </a:solidFill>
                <a:effectLst/>
                <a:latin typeface="Bradley Hand ITC" pitchFamily="66" charset="0"/>
                <a:ea typeface="Times New Roman" pitchFamily="18" charset="0"/>
                <a:cs typeface="Arial" pitchFamily="34" charset="0"/>
              </a:rPr>
              <a:t>Greifswald</a:t>
            </a:r>
            <a:r>
              <a:rPr kumimoji="0" lang="it-IT" sz="1400" b="0" i="0" u="none" strike="noStrike" cap="none" normalizeH="0" baseline="0" dirty="0" smtClean="0">
                <a:ln>
                  <a:noFill/>
                </a:ln>
                <a:solidFill>
                  <a:schemeClr val="accent2">
                    <a:lumMod val="50000"/>
                  </a:schemeClr>
                </a:solidFill>
                <a:effectLst/>
                <a:latin typeface="Bradley Hand ITC" pitchFamily="66" charset="0"/>
                <a:ea typeface="Times New Roman" pitchFamily="18" charset="0"/>
                <a:cs typeface="Arial" pitchFamily="34" charset="0"/>
              </a:rPr>
              <a:t>, la cui facoltà di arte prende oggi il nome proprio di </a:t>
            </a:r>
            <a:r>
              <a:rPr kumimoji="0" lang="it-IT" sz="1400" b="0" i="0" u="none" strike="noStrike" cap="none" normalizeH="0" baseline="0" dirty="0" err="1" smtClean="0">
                <a:ln>
                  <a:noFill/>
                </a:ln>
                <a:solidFill>
                  <a:schemeClr val="accent2">
                    <a:lumMod val="50000"/>
                  </a:schemeClr>
                </a:solidFill>
                <a:effectLst/>
                <a:latin typeface="Bradley Hand ITC" pitchFamily="66" charset="0"/>
                <a:ea typeface="Times New Roman" pitchFamily="18" charset="0"/>
                <a:cs typeface="Arial" pitchFamily="34" charset="0"/>
              </a:rPr>
              <a:t>Caspar</a:t>
            </a:r>
            <a:r>
              <a:rPr kumimoji="0" lang="it-IT" sz="1400" b="0" i="0" u="none" strike="noStrike" cap="none" normalizeH="0" baseline="0" dirty="0" smtClean="0">
                <a:ln>
                  <a:noFill/>
                </a:ln>
                <a:solidFill>
                  <a:schemeClr val="accent2">
                    <a:lumMod val="50000"/>
                  </a:schemeClr>
                </a:solidFill>
                <a:effectLst/>
                <a:latin typeface="Bradley Hand ITC" pitchFamily="66" charset="0"/>
                <a:ea typeface="Times New Roman" pitchFamily="18" charset="0"/>
                <a:cs typeface="Arial" pitchFamily="34" charset="0"/>
              </a:rPr>
              <a:t> David.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accent2">
                    <a:lumMod val="50000"/>
                  </a:schemeClr>
                </a:solidFill>
                <a:effectLst/>
                <a:latin typeface="Bradley Hand ITC" pitchFamily="66" charset="0"/>
                <a:ea typeface="Times New Roman" pitchFamily="18" charset="0"/>
                <a:cs typeface="Arial" pitchFamily="34" charset="0"/>
              </a:rPr>
              <a:t>Nel 1798 Friedrich si stabilì permanentemente a Dresda. Durante questo periodo si cimentò nelle incisioni con le acqueforti, e negli intarsi. l'attenzione di Friedrich fu rivolta principalmente agli acquarelli, preferì non dipingere oli su tela prima dell'affermarsi definitivo della propria reputazione artistica.</a:t>
            </a:r>
            <a:r>
              <a:rPr lang="it-IT" sz="1400" baseline="30000" dirty="0" smtClean="0">
                <a:solidFill>
                  <a:schemeClr val="accent2">
                    <a:lumMod val="50000"/>
                  </a:schemeClr>
                </a:solidFill>
                <a:latin typeface="Bradley Hand ITC" pitchFamily="66" charset="0"/>
                <a:ea typeface="Times New Roman" pitchFamily="18" charset="0"/>
                <a:cs typeface="Arial" pitchFamily="34" charset="0"/>
              </a:rPr>
              <a:t> </a:t>
            </a:r>
            <a:r>
              <a:rPr kumimoji="0" lang="it-IT" sz="1400" b="0" i="0" u="none" strike="noStrike" cap="none" normalizeH="0" baseline="0" dirty="0" smtClean="0">
                <a:ln>
                  <a:noFill/>
                </a:ln>
                <a:solidFill>
                  <a:schemeClr val="accent2">
                    <a:lumMod val="50000"/>
                  </a:schemeClr>
                </a:solidFill>
                <a:effectLst/>
                <a:latin typeface="Bradley Hand ITC" pitchFamily="66" charset="0"/>
                <a:ea typeface="Times New Roman" pitchFamily="18" charset="0"/>
                <a:cs typeface="Arial" pitchFamily="34" charset="0"/>
              </a:rPr>
              <a:t>Friedrich tendeva a rivolgersi alla raffigurazione di paesaggi. La particolarità dei quadri di Friedrich sta nella sapiente gestione della luce, raffigurata con un'eccezionale intensità, mai vista prima.</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accent2">
                    <a:lumMod val="50000"/>
                  </a:schemeClr>
                </a:solidFill>
                <a:effectLst/>
                <a:latin typeface="Bradley Hand ITC" pitchFamily="66" charset="0"/>
                <a:ea typeface="Times New Roman" pitchFamily="18" charset="0"/>
                <a:cs typeface="Arial" pitchFamily="34" charset="0"/>
              </a:rPr>
              <a:t>Il 2 gennaio 1818 Friedrich sposò una ragazza di umili origini: Caroline </a:t>
            </a:r>
            <a:r>
              <a:rPr kumimoji="0" lang="it-IT" sz="1400" b="0" i="0" u="none" strike="noStrike" cap="none" normalizeH="0" baseline="0" dirty="0" err="1" smtClean="0">
                <a:ln>
                  <a:noFill/>
                </a:ln>
                <a:solidFill>
                  <a:schemeClr val="accent2">
                    <a:lumMod val="50000"/>
                  </a:schemeClr>
                </a:solidFill>
                <a:effectLst/>
                <a:latin typeface="Bradley Hand ITC" pitchFamily="66" charset="0"/>
                <a:ea typeface="Times New Roman" pitchFamily="18" charset="0"/>
                <a:cs typeface="Arial" pitchFamily="34" charset="0"/>
              </a:rPr>
              <a:t>Bommer</a:t>
            </a:r>
            <a:r>
              <a:rPr kumimoji="0" lang="it-IT" sz="1400" b="0" i="0" u="none" strike="noStrike" cap="none" normalizeH="0" baseline="0" dirty="0" smtClean="0">
                <a:ln>
                  <a:noFill/>
                </a:ln>
                <a:solidFill>
                  <a:schemeClr val="accent2">
                    <a:lumMod val="50000"/>
                  </a:schemeClr>
                </a:solidFill>
                <a:effectLst/>
                <a:latin typeface="Bradley Hand ITC" pitchFamily="66" charset="0"/>
                <a:ea typeface="Times New Roman" pitchFamily="18" charset="0"/>
                <a:cs typeface="Arial" pitchFamily="34" charset="0"/>
              </a:rPr>
              <a:t>. Nonostante il pittore Carl Gustav </a:t>
            </a:r>
            <a:r>
              <a:rPr kumimoji="0" lang="it-IT" sz="1400" b="0" i="0" u="none" strike="noStrike" cap="none" normalizeH="0" baseline="0" dirty="0" err="1" smtClean="0">
                <a:ln>
                  <a:noFill/>
                </a:ln>
                <a:solidFill>
                  <a:schemeClr val="accent2">
                    <a:lumMod val="50000"/>
                  </a:schemeClr>
                </a:solidFill>
                <a:effectLst/>
                <a:latin typeface="Bradley Hand ITC" pitchFamily="66" charset="0"/>
                <a:ea typeface="Times New Roman" pitchFamily="18" charset="0"/>
                <a:cs typeface="Arial" pitchFamily="34" charset="0"/>
              </a:rPr>
              <a:t>Carus</a:t>
            </a:r>
            <a:r>
              <a:rPr kumimoji="0" lang="it-IT" sz="1400" b="0" i="0" u="none" strike="noStrike" cap="none" normalizeH="0" baseline="0" dirty="0" smtClean="0">
                <a:ln>
                  <a:noFill/>
                </a:ln>
                <a:solidFill>
                  <a:schemeClr val="accent2">
                    <a:lumMod val="50000"/>
                  </a:schemeClr>
                </a:solidFill>
                <a:effectLst/>
                <a:latin typeface="Bradley Hand ITC" pitchFamily="66" charset="0"/>
                <a:ea typeface="Times New Roman" pitchFamily="18" charset="0"/>
                <a:cs typeface="Arial" pitchFamily="34" charset="0"/>
              </a:rPr>
              <a:t> nei suoi scritti sottolineò che il matrimonio non ebbe un particolare effetto sulla personalità di Friedrich, c'è da notare che nelle tele dipinte in questo periodo emerge un nuovo senso di leggerezza, esaltato dalle cromie più luminose e meno austere. Si attribuisce un'altra novità nel pennello di </a:t>
            </a:r>
            <a:r>
              <a:rPr kumimoji="0" lang="it-IT" sz="1400" b="0" i="0" u="none" strike="noStrike" cap="none" normalizeH="0" baseline="0" dirty="0" err="1" smtClean="0">
                <a:ln>
                  <a:noFill/>
                </a:ln>
                <a:solidFill>
                  <a:schemeClr val="accent2">
                    <a:lumMod val="50000"/>
                  </a:schemeClr>
                </a:solidFill>
                <a:effectLst/>
                <a:latin typeface="Bradley Hand ITC" pitchFamily="66" charset="0"/>
                <a:ea typeface="Times New Roman" pitchFamily="18" charset="0"/>
                <a:cs typeface="Arial" pitchFamily="34" charset="0"/>
              </a:rPr>
              <a:t>Caspar</a:t>
            </a:r>
            <a:r>
              <a:rPr kumimoji="0" lang="it-IT" sz="1400" b="0" i="0" u="none" strike="noStrike" cap="none" normalizeH="0" baseline="0" dirty="0" smtClean="0">
                <a:ln>
                  <a:noFill/>
                </a:ln>
                <a:solidFill>
                  <a:schemeClr val="accent2">
                    <a:lumMod val="50000"/>
                  </a:schemeClr>
                </a:solidFill>
                <a:effectLst/>
                <a:latin typeface="Bradley Hand ITC" pitchFamily="66" charset="0"/>
                <a:ea typeface="Times New Roman" pitchFamily="18" charset="0"/>
                <a:cs typeface="Arial" pitchFamily="34" charset="0"/>
              </a:rPr>
              <a:t> David, dovuta sempre all'unione con Caroline: iniziano a comparire sempre più figure umane.</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accent2">
                    <a:lumMod val="50000"/>
                  </a:schemeClr>
                </a:solidFill>
                <a:effectLst/>
                <a:latin typeface="Bradley Hand ITC" pitchFamily="66" charset="0"/>
                <a:ea typeface="Times New Roman" pitchFamily="18" charset="0"/>
                <a:cs typeface="Arial" pitchFamily="34" charset="0"/>
              </a:rPr>
              <a:t>La reputazione di Friedrich andò man mano scemando nei suoi ultimi vent'anni di vita. Una volta passati di moda gli ideali romantici, iniziò ad essere considerato come una figura tanto eccentrica quanto malinconica, al di fuori degli ideali del tempo. Nel 1820, viveva come un recluso, e veniva descritto dagli amici come «il più solitario dei solitari». Nei suoi ultimi anni, la sua situazione finanziaria era disastrosa, e dipendeva esclusivamente dalle elemosine dei conoscenti, la sua salute era in declino.                                                                                                                                                                     Nel giugno 1835, dopo che fu colpito da un malore, l'artista manifestò i primi sintomi di una malattia la cui precisa natura è rimasta sconosciuta. Morì il 7 maggio 1840 a 66 anni.</a:t>
            </a:r>
            <a:endParaRPr kumimoji="0" lang="it-IT" sz="1400" b="0" i="0" u="none" strike="noStrike" cap="none" normalizeH="0" baseline="0" dirty="0" smtClean="0">
              <a:ln>
                <a:noFill/>
              </a:ln>
              <a:solidFill>
                <a:schemeClr val="accent2">
                  <a:lumMod val="50000"/>
                </a:schemeClr>
              </a:solidFill>
              <a:effectLst/>
              <a:latin typeface="Bradley Hand ITC" pitchFamily="66" charset="0"/>
              <a:cs typeface="Arial" pitchFamily="34" charset="0"/>
            </a:endParaRPr>
          </a:p>
        </p:txBody>
      </p:sp>
    </p:spTree>
  </p:cSld>
  <p:clrMapOvr>
    <a:masterClrMapping/>
  </p:clrMapOvr>
  <p:transition spd="med">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0" y="626787"/>
            <a:ext cx="5148064" cy="3623936"/>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91440" tIns="304704" rIns="91440" bIns="114264"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1" i="0" u="none" strike="noStrike" spc="50" normalizeH="0" baseline="0" dirty="0" smtClean="0">
                <a:ln w="13500">
                  <a:solidFill>
                    <a:schemeClr val="accent1">
                      <a:shade val="2500"/>
                      <a:alpha val="6500"/>
                    </a:schemeClr>
                  </a:solidFill>
                  <a:prstDash val="solid"/>
                </a:ln>
                <a:solidFill>
                  <a:srgbClr val="CF6A17"/>
                </a:solidFill>
                <a:effectLst>
                  <a:innerShdw blurRad="50900" dist="38500" dir="13500000">
                    <a:srgbClr val="000000">
                      <a:alpha val="60000"/>
                    </a:srgbClr>
                  </a:innerShdw>
                </a:effectLst>
                <a:latin typeface="Algerian" pitchFamily="82" charset="0"/>
                <a:ea typeface="Times New Roman" pitchFamily="18" charset="0"/>
                <a:cs typeface="Times New Roman" pitchFamily="18" charset="0"/>
              </a:rPr>
              <a:t>Le sue opere più importanti sono:</a:t>
            </a:r>
            <a:r>
              <a:rPr kumimoji="0" lang="it-IT" sz="1800" b="0" i="0" u="none" strike="noStrike" cap="none" normalizeH="0" baseline="0" dirty="0" smtClean="0">
                <a:ln>
                  <a:noFill/>
                </a:ln>
                <a:solidFill>
                  <a:srgbClr val="171617"/>
                </a:solidFill>
                <a:effectLst/>
                <a:latin typeface="Calibri" pitchFamily="34"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it-IT" sz="1800" b="1" i="0" u="none" strike="noStrike" cap="none" normalizeH="0" baseline="0" dirty="0" smtClean="0">
                <a:ln>
                  <a:noFill/>
                </a:ln>
                <a:solidFill>
                  <a:srgbClr val="CF6A17"/>
                </a:solidFill>
                <a:effectLst/>
                <a:latin typeface="Cooper Black" pitchFamily="18" charset="0"/>
                <a:ea typeface="Times New Roman" pitchFamily="18" charset="0"/>
                <a:cs typeface="Times New Roman" pitchFamily="18" charset="0"/>
                <a:hlinkClick r:id="rId2" action="ppaction://hlinksldjump"/>
              </a:rPr>
              <a:t>La croce sui monti</a:t>
            </a:r>
            <a:r>
              <a:rPr kumimoji="0" lang="it-IT" sz="1800" b="0" i="0" u="none" strike="noStrike" cap="none" normalizeH="0" baseline="0" dirty="0" smtClean="0">
                <a:ln>
                  <a:noFill/>
                </a:ln>
                <a:solidFill>
                  <a:srgbClr val="CF6A17"/>
                </a:solidFill>
                <a:effectLst/>
                <a:latin typeface="Calibri" pitchFamily="34" charset="0"/>
                <a:ea typeface="Times New Roman" pitchFamily="18" charset="0"/>
                <a:cs typeface="Times New Roman" pitchFamily="18" charset="0"/>
                <a:hlinkClick r:id="rId2" action="ppaction://hlinksldjump"/>
              </a:rPr>
              <a:t>, 1808</a:t>
            </a:r>
            <a:endParaRPr kumimoji="0" lang="it-IT" sz="1300" b="1" i="0" u="none" strike="noStrike" cap="none" normalizeH="0" baseline="0" dirty="0" smtClean="0">
              <a:ln>
                <a:noFill/>
              </a:ln>
              <a:solidFill>
                <a:srgbClr val="CF6A17"/>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it-IT" sz="1800" b="1" i="0" u="none" strike="noStrike" cap="none" normalizeH="0" baseline="0" dirty="0" smtClean="0">
                <a:ln>
                  <a:noFill/>
                </a:ln>
                <a:solidFill>
                  <a:srgbClr val="CF6A17"/>
                </a:solidFill>
                <a:effectLst/>
                <a:latin typeface="Cooper Black" pitchFamily="18" charset="0"/>
                <a:ea typeface="Times New Roman" pitchFamily="18" charset="0"/>
                <a:cs typeface="Arial" pitchFamily="34" charset="0"/>
                <a:hlinkClick r:id="rId3" action="ppaction://hlinksldjump"/>
              </a:rPr>
              <a:t>Il monaco sulla riva del mare</a:t>
            </a:r>
            <a:r>
              <a:rPr kumimoji="0" lang="it-IT" sz="1800" b="0" i="0" u="none" strike="noStrike" cap="none" normalizeH="0" baseline="0" dirty="0" smtClean="0">
                <a:ln>
                  <a:noFill/>
                </a:ln>
                <a:solidFill>
                  <a:srgbClr val="CF6A17"/>
                </a:solidFill>
                <a:effectLst/>
                <a:latin typeface="Arial" pitchFamily="34" charset="0"/>
                <a:ea typeface="Times New Roman" pitchFamily="18" charset="0"/>
                <a:cs typeface="Arial" pitchFamily="34" charset="0"/>
                <a:hlinkClick r:id="rId3" action="ppaction://hlinksldjump"/>
              </a:rPr>
              <a:t>, 1810</a:t>
            </a:r>
            <a:endParaRPr kumimoji="0" lang="it-IT" sz="1300" b="1" i="0" u="none" strike="noStrike" cap="none" normalizeH="0" baseline="0" dirty="0" smtClean="0">
              <a:ln>
                <a:noFill/>
              </a:ln>
              <a:solidFill>
                <a:srgbClr val="CF6A17"/>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it-IT" sz="1800" b="1" i="0" u="none" strike="noStrike" cap="none" normalizeH="0" baseline="0" dirty="0" smtClean="0">
                <a:ln>
                  <a:noFill/>
                </a:ln>
                <a:solidFill>
                  <a:srgbClr val="CF6A17"/>
                </a:solidFill>
                <a:effectLst/>
                <a:latin typeface="Cooper Black" pitchFamily="18" charset="0"/>
                <a:ea typeface="Times New Roman" pitchFamily="18" charset="0"/>
                <a:cs typeface="Arial" pitchFamily="34" charset="0"/>
                <a:hlinkClick r:id="rId4" action="ppaction://hlinksldjump"/>
              </a:rPr>
              <a:t>Il mare di ghiaccio</a:t>
            </a:r>
            <a:r>
              <a:rPr kumimoji="0" lang="it-IT" sz="1800" b="0" i="0" u="none" strike="noStrike" cap="none" normalizeH="0" baseline="0" dirty="0" smtClean="0">
                <a:ln>
                  <a:noFill/>
                </a:ln>
                <a:solidFill>
                  <a:srgbClr val="CF6A17"/>
                </a:solidFill>
                <a:effectLst/>
                <a:latin typeface="Arial" pitchFamily="34" charset="0"/>
                <a:ea typeface="Times New Roman" pitchFamily="18" charset="0"/>
                <a:cs typeface="Arial" pitchFamily="34" charset="0"/>
                <a:hlinkClick r:id="rId4" action="ppaction://hlinksldjump"/>
              </a:rPr>
              <a:t>, 1824</a:t>
            </a:r>
            <a:endParaRPr kumimoji="0" lang="it-IT" sz="1800" b="0" i="0" u="none" strike="noStrike" cap="none" normalizeH="0" baseline="0" dirty="0" smtClean="0">
              <a:ln>
                <a:noFill/>
              </a:ln>
              <a:solidFill>
                <a:srgbClr val="CF6A17"/>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lang="it-IT" b="1" dirty="0" smtClean="0">
                <a:solidFill>
                  <a:srgbClr val="CF6A17"/>
                </a:solidFill>
                <a:latin typeface="Cooper Black" pitchFamily="18" charset="0"/>
                <a:ea typeface="Times New Roman" pitchFamily="18" charset="0"/>
                <a:cs typeface="Arial" pitchFamily="34" charset="0"/>
                <a:hlinkClick r:id="rId5" action="ppaction://hlinksldjump"/>
              </a:rPr>
              <a:t>L’albero dei corvi </a:t>
            </a:r>
            <a:r>
              <a:rPr lang="it-IT" dirty="0" smtClean="0">
                <a:solidFill>
                  <a:srgbClr val="CF6A17"/>
                </a:solidFill>
                <a:latin typeface="Cooper Black" pitchFamily="18" charset="0"/>
                <a:ea typeface="Times New Roman" pitchFamily="18" charset="0"/>
                <a:cs typeface="Arial" pitchFamily="34" charset="0"/>
                <a:hlinkClick r:id="rId5" action="ppaction://hlinksldjump"/>
              </a:rPr>
              <a:t>,</a:t>
            </a:r>
            <a:r>
              <a:rPr lang="it-IT" dirty="0" smtClean="0">
                <a:solidFill>
                  <a:srgbClr val="CF6A17"/>
                </a:solidFill>
                <a:latin typeface="Arial" pitchFamily="34" charset="0"/>
                <a:ea typeface="Times New Roman" pitchFamily="18" charset="0"/>
                <a:cs typeface="Arial" pitchFamily="34" charset="0"/>
                <a:hlinkClick r:id="rId5" action="ppaction://hlinksldjump"/>
              </a:rPr>
              <a:t> 1822</a:t>
            </a:r>
            <a:endParaRPr kumimoji="0" lang="it-IT" sz="1300" b="1" i="0" u="none" strike="noStrike" cap="none" normalizeH="0" baseline="0" dirty="0" smtClean="0">
              <a:ln>
                <a:noFill/>
              </a:ln>
              <a:solidFill>
                <a:srgbClr val="CF6A17"/>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it-IT" sz="1800" b="1" i="0" u="none" strike="noStrike" cap="none" normalizeH="0" baseline="0" dirty="0" smtClean="0">
                <a:ln>
                  <a:noFill/>
                </a:ln>
                <a:solidFill>
                  <a:srgbClr val="CF6A17"/>
                </a:solidFill>
                <a:effectLst/>
                <a:latin typeface="Cooper Black" pitchFamily="18" charset="0"/>
                <a:ea typeface="Times New Roman" pitchFamily="18" charset="0"/>
                <a:cs typeface="Arial" pitchFamily="34" charset="0"/>
                <a:hlinkClick r:id="rId6" action="ppaction://hlinksldjump"/>
              </a:rPr>
              <a:t>L’entrata del cimitero</a:t>
            </a:r>
            <a:r>
              <a:rPr kumimoji="0" lang="it-IT" sz="1800" b="0" i="0" u="none" strike="noStrike" cap="none" normalizeH="0" baseline="0" dirty="0" smtClean="0">
                <a:ln>
                  <a:noFill/>
                </a:ln>
                <a:solidFill>
                  <a:srgbClr val="CF6A17"/>
                </a:solidFill>
                <a:effectLst/>
                <a:latin typeface="Arial" pitchFamily="34" charset="0"/>
                <a:ea typeface="Times New Roman" pitchFamily="18" charset="0"/>
                <a:cs typeface="Arial" pitchFamily="34" charset="0"/>
                <a:hlinkClick r:id="rId6" action="ppaction://hlinksldjump"/>
              </a:rPr>
              <a:t>, 1825</a:t>
            </a:r>
            <a:endParaRPr kumimoji="0" lang="it-IT" sz="1800" b="0" i="0" u="none" strike="noStrike" cap="none" normalizeH="0" baseline="0" dirty="0" smtClean="0">
              <a:ln>
                <a:noFill/>
              </a:ln>
              <a:solidFill>
                <a:srgbClr val="CF6A17"/>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it-IT" sz="1300" b="1" i="0" u="none" strike="noStrike" cap="none" normalizeH="0" baseline="0" dirty="0" smtClean="0">
              <a:ln>
                <a:noFill/>
              </a:ln>
              <a:solidFill>
                <a:srgbClr val="CF6A17"/>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spc="50" normalizeH="0" baseline="0" dirty="0" smtClean="0">
                <a:ln w="13500">
                  <a:solidFill>
                    <a:schemeClr val="accent1">
                      <a:shade val="2500"/>
                      <a:alpha val="6500"/>
                    </a:schemeClr>
                  </a:solidFill>
                  <a:prstDash val="solid"/>
                </a:ln>
                <a:solidFill>
                  <a:srgbClr val="CF6A17"/>
                </a:solidFill>
                <a:effectLst>
                  <a:innerShdw blurRad="50900" dist="38500" dir="13500000">
                    <a:srgbClr val="000000">
                      <a:alpha val="60000"/>
                    </a:srgbClr>
                  </a:innerShdw>
                </a:effectLst>
                <a:latin typeface="Algerian" pitchFamily="82" charset="0"/>
                <a:ea typeface="Times New Roman" pitchFamily="18" charset="0"/>
                <a:cs typeface="Arial" pitchFamily="34" charset="0"/>
              </a:rPr>
              <a:t>Ma la più importante fra tutte è:</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spc="50" normalizeH="0" baseline="0" dirty="0" smtClean="0">
                <a:ln w="13500">
                  <a:solidFill>
                    <a:schemeClr val="accent1">
                      <a:shade val="2500"/>
                      <a:alpha val="6500"/>
                    </a:schemeClr>
                  </a:solidFill>
                  <a:prstDash val="solid"/>
                </a:ln>
                <a:solidFill>
                  <a:srgbClr val="CF6A17"/>
                </a:solidFill>
                <a:effectLst>
                  <a:innerShdw blurRad="50900" dist="38500" dir="13500000">
                    <a:srgbClr val="000000">
                      <a:alpha val="60000"/>
                    </a:srgbClr>
                  </a:innerShdw>
                </a:effectLst>
                <a:latin typeface="Algerian" pitchFamily="82" charset="0"/>
                <a:ea typeface="Times New Roman" pitchFamily="18" charset="0"/>
                <a:cs typeface="Arial" pitchFamily="34" charset="0"/>
              </a:rPr>
              <a:t> </a:t>
            </a:r>
            <a:endParaRPr kumimoji="0" lang="it-IT" sz="2000" b="1" i="0" u="none" strike="noStrike" cap="none" normalizeH="0" baseline="0" dirty="0" smtClean="0">
              <a:ln>
                <a:noFill/>
              </a:ln>
              <a:solidFill>
                <a:srgbClr val="CF6A17"/>
              </a:solidFill>
              <a:effectLst/>
              <a:latin typeface="Algerian" pitchFamily="82"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it-IT" sz="1800" b="1" i="0" u="none" strike="noStrike" cap="none" normalizeH="0" baseline="0" dirty="0" smtClean="0">
                <a:ln>
                  <a:noFill/>
                </a:ln>
                <a:solidFill>
                  <a:srgbClr val="CF6A17"/>
                </a:solidFill>
                <a:effectLst/>
                <a:latin typeface="Cooper Black" pitchFamily="18" charset="0"/>
                <a:ea typeface="Times New Roman" pitchFamily="18" charset="0"/>
                <a:cs typeface="Arial" pitchFamily="34" charset="0"/>
                <a:hlinkClick r:id="rId7" action="ppaction://hlinksldjump"/>
              </a:rPr>
              <a:t>Il viandante </a:t>
            </a:r>
            <a:r>
              <a:rPr kumimoji="0" lang="it-IT" sz="1800" b="1" i="0" u="none" strike="noStrike" cap="none" normalizeH="0" baseline="0" dirty="0" smtClean="0">
                <a:ln>
                  <a:noFill/>
                </a:ln>
                <a:solidFill>
                  <a:srgbClr val="00B050"/>
                </a:solidFill>
                <a:effectLst/>
                <a:latin typeface="Cooper Black" pitchFamily="18" charset="0"/>
                <a:ea typeface="Times New Roman" pitchFamily="18" charset="0"/>
                <a:cs typeface="Arial" pitchFamily="34" charset="0"/>
                <a:hlinkClick r:id="rId7" action="ppaction://hlinksldjump"/>
              </a:rPr>
              <a:t>sul mare di nebbia</a:t>
            </a:r>
            <a:r>
              <a:rPr kumimoji="0" lang="it-IT" sz="1800" b="0" i="0" u="none" strike="noStrike" cap="none" normalizeH="0" baseline="0" dirty="0" smtClean="0">
                <a:ln>
                  <a:noFill/>
                </a:ln>
                <a:solidFill>
                  <a:srgbClr val="00B050"/>
                </a:solidFill>
                <a:effectLst/>
                <a:latin typeface="Arial" pitchFamily="34" charset="0"/>
                <a:ea typeface="Times New Roman" pitchFamily="18" charset="0"/>
                <a:cs typeface="Arial" pitchFamily="34" charset="0"/>
                <a:hlinkClick r:id="rId7" action="ppaction://hlinksldjump"/>
              </a:rPr>
              <a:t>, 1818</a:t>
            </a:r>
            <a:endParaRPr kumimoji="0" lang="it-IT" sz="13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510" name="Picture 6" descr="upload.wikimedia.org/wikipedia/commons/thumb/a/..."/>
          <p:cNvPicPr>
            <a:picLocks noChangeAspect="1" noChangeArrowheads="1"/>
          </p:cNvPicPr>
          <p:nvPr/>
        </p:nvPicPr>
        <p:blipFill>
          <a:blip r:embed="rId8" cstate="print"/>
          <a:srcRect/>
          <a:stretch>
            <a:fillRect/>
          </a:stretch>
        </p:blipFill>
        <p:spPr bwMode="auto">
          <a:xfrm>
            <a:off x="5145612" y="260648"/>
            <a:ext cx="3998388" cy="5184576"/>
          </a:xfrm>
          <a:prstGeom prst="rect">
            <a:avLst/>
          </a:prstGeom>
          <a:noFill/>
        </p:spPr>
      </p:pic>
    </p:spTree>
  </p:cSld>
  <p:clrMapOvr>
    <a:masterClrMapping/>
  </p:clrMapOvr>
  <p:transition>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2076</TotalTime>
  <Words>1578</Words>
  <Application>Microsoft Office PowerPoint</Application>
  <PresentationFormat>Presentazione su schermo (4:3)</PresentationFormat>
  <Paragraphs>126</Paragraphs>
  <Slides>26</Slides>
  <Notes>0</Notes>
  <HiddenSlides>0</HiddenSlides>
  <MMClips>0</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Verve</vt:lpstr>
      <vt:lpstr> IL ROMANTICISMO</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Raffaele</dc:creator>
  <cp:lastModifiedBy>Raffaele</cp:lastModifiedBy>
  <cp:revision>138</cp:revision>
  <dcterms:created xsi:type="dcterms:W3CDTF">2020-11-09T11:45:50Z</dcterms:created>
  <dcterms:modified xsi:type="dcterms:W3CDTF">2020-11-17T22:13:20Z</dcterms:modified>
</cp:coreProperties>
</file>