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04D369B6-FFDB-4768-AD6A-DC8B60F1F6E1}">
          <p14:sldIdLst>
            <p14:sldId id="256"/>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Lst>
        </p14:section>
        <p14:section name="Sezione senza titolo" id="{191A8C56-17C2-4131-9A47-FED63BFA432B}">
          <p14:sldIdLst>
            <p14:sldId id="278"/>
            <p14:sldId id="279"/>
            <p14:sldId id="280"/>
            <p14:sldId id="281"/>
            <p14:sldId id="28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varScale="1">
        <p:scale>
          <a:sx n="85" d="100"/>
          <a:sy n="85" d="100"/>
        </p:scale>
        <p:origin x="96"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11/16/2020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‹N›</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11/16/2020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it-IT" smtClean="0"/>
              <a:t>Fare clic per modificare lo stile del titolo</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it-IT" smtClean="0"/>
              <a:t>Fare clic per modificare lo stile del titolo</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it-IT" smtClean="0"/>
              <a:t>Fare clic per modificare lo stile del titolo</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11/16/2020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11/16/2020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11/16/2020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smtClean="0"/>
              <a:t>Fare clic per modificare lo stile del titolo</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11/16/2020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11/16/2020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hyperlink" Target="https://it.wikipedia.org/wiki/Pittura_rupestre" TargetMode="External"/><Relationship Id="rId13" Type="http://schemas.openxmlformats.org/officeDocument/2006/relationships/hyperlink" Target="https://it.wikipedia.org/wiki/Rito" TargetMode="External"/><Relationship Id="rId3" Type="http://schemas.openxmlformats.org/officeDocument/2006/relationships/hyperlink" Target="https://it.wikipedia.org/wiki/Ard%C3%A8che" TargetMode="External"/><Relationship Id="rId7" Type="http://schemas.openxmlformats.org/officeDocument/2006/relationships/hyperlink" Target="https://it.wikipedia.org/wiki/Uomo_di_Cro-Magnon" TargetMode="External"/><Relationship Id="rId12" Type="http://schemas.openxmlformats.org/officeDocument/2006/relationships/hyperlink" Target="https://it.wikipedia.org/wiki/Altare" TargetMode="External"/><Relationship Id="rId2" Type="http://schemas.openxmlformats.org/officeDocument/2006/relationships/hyperlink" Target="https://it.wikipedia.org/wiki/Vallon-Pont-d%27Arc" TargetMode="External"/><Relationship Id="rId1" Type="http://schemas.openxmlformats.org/officeDocument/2006/relationships/slideLayout" Target="../slideLayouts/slideLayout2.xml"/><Relationship Id="rId6" Type="http://schemas.openxmlformats.org/officeDocument/2006/relationships/hyperlink" Target="https://it.wikipedia.org/wiki/Ard%C3%A8che_(fiume)" TargetMode="External"/><Relationship Id="rId11" Type="http://schemas.openxmlformats.org/officeDocument/2006/relationships/hyperlink" Target="https://it.wikipedia.org/wiki/Ursus_spelaeus" TargetMode="External"/><Relationship Id="rId5" Type="http://schemas.openxmlformats.org/officeDocument/2006/relationships/hyperlink" Target="https://it.wikipedia.org/wiki/1994" TargetMode="External"/><Relationship Id="rId10" Type="http://schemas.openxmlformats.org/officeDocument/2006/relationships/hyperlink" Target="https://it.wikipedia.org/wiki/Mammut" TargetMode="External"/><Relationship Id="rId4" Type="http://schemas.openxmlformats.org/officeDocument/2006/relationships/hyperlink" Target="https://it.wikipedia.org/wiki/Rh%C3%B4ne-Alpes" TargetMode="External"/><Relationship Id="rId9" Type="http://schemas.openxmlformats.org/officeDocument/2006/relationships/hyperlink" Target="https://it.wikipedia.org/wiki/Bisont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it.wikipedia.org/wiki/Ceramica" TargetMode="External"/><Relationship Id="rId3" Type="http://schemas.openxmlformats.org/officeDocument/2006/relationships/hyperlink" Target="https://it.wikipedia.org/wiki/Et%C3%A0_della_pietra" TargetMode="External"/><Relationship Id="rId7" Type="http://schemas.openxmlformats.org/officeDocument/2006/relationships/hyperlink" Target="https://it.wikipedia.org/wiki/Levigatura" TargetMode="External"/><Relationship Id="rId2" Type="http://schemas.openxmlformats.org/officeDocument/2006/relationships/hyperlink" Target="https://it.wikipedia.org/wiki/Preistoria" TargetMode="External"/><Relationship Id="rId1" Type="http://schemas.openxmlformats.org/officeDocument/2006/relationships/slideLayout" Target="../slideLayouts/slideLayout2.xml"/><Relationship Id="rId6" Type="http://schemas.openxmlformats.org/officeDocument/2006/relationships/hyperlink" Target="https://it.wikipedia.org/wiki/Litotecnica" TargetMode="External"/><Relationship Id="rId5" Type="http://schemas.openxmlformats.org/officeDocument/2006/relationships/hyperlink" Target="https://it.wikipedia.org/wiki/Lingua_greca" TargetMode="External"/><Relationship Id="rId10" Type="http://schemas.openxmlformats.org/officeDocument/2006/relationships/hyperlink" Target="https://it.wikipedia.org/wiki/Allevamento" TargetMode="External"/><Relationship Id="rId4" Type="http://schemas.openxmlformats.org/officeDocument/2006/relationships/hyperlink" Target="https://it.wikipedia.org/wiki/Etimologia" TargetMode="External"/><Relationship Id="rId9" Type="http://schemas.openxmlformats.org/officeDocument/2006/relationships/hyperlink" Target="https://it.wikipedia.org/wiki/Agricoltura"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hyperlink" Target="https://it.wikipedia.org/wiki/Megalitico" TargetMode="External"/><Relationship Id="rId13" Type="http://schemas.openxmlformats.org/officeDocument/2006/relationships/hyperlink" Target="https://it.wikipedia.org/wiki/Europa" TargetMode="External"/><Relationship Id="rId18" Type="http://schemas.openxmlformats.org/officeDocument/2006/relationships/hyperlink" Target="https://it.wikipedia.org/wiki/Spagna" TargetMode="External"/><Relationship Id="rId3" Type="http://schemas.openxmlformats.org/officeDocument/2006/relationships/hyperlink" Target="https://it.wikipedia.org/wiki/Megalito" TargetMode="External"/><Relationship Id="rId7" Type="http://schemas.openxmlformats.org/officeDocument/2006/relationships/hyperlink" Target="https://it.wikipedia.org/wiki/Menhir" TargetMode="External"/><Relationship Id="rId12" Type="http://schemas.openxmlformats.org/officeDocument/2006/relationships/hyperlink" Target="https://it.wikipedia.org/wiki/Tumulo" TargetMode="External"/><Relationship Id="rId17" Type="http://schemas.openxmlformats.org/officeDocument/2006/relationships/hyperlink" Target="https://it.wikipedia.org/wiki/Germania" TargetMode="External"/><Relationship Id="rId2" Type="http://schemas.openxmlformats.org/officeDocument/2006/relationships/image" Target="../media/image40.png"/><Relationship Id="rId16" Type="http://schemas.openxmlformats.org/officeDocument/2006/relationships/hyperlink" Target="https://it.wikipedia.org/wiki/Francia" TargetMode="External"/><Relationship Id="rId20" Type="http://schemas.openxmlformats.org/officeDocument/2006/relationships/hyperlink" Target="https://it.wikipedia.org/wiki/Italia" TargetMode="External"/><Relationship Id="rId1" Type="http://schemas.openxmlformats.org/officeDocument/2006/relationships/slideLayout" Target="../slideLayouts/slideLayout2.xml"/><Relationship Id="rId6" Type="http://schemas.openxmlformats.org/officeDocument/2006/relationships/hyperlink" Target="https://it.wikipedia.org/wiki/Gran_Bretagna" TargetMode="External"/><Relationship Id="rId11" Type="http://schemas.openxmlformats.org/officeDocument/2006/relationships/hyperlink" Target="https://it.wikipedia.org/wiki/Estremo_Oriente" TargetMode="External"/><Relationship Id="rId5" Type="http://schemas.openxmlformats.org/officeDocument/2006/relationships/hyperlink" Target="https://it.wikipedia.org/wiki/Stonehenge" TargetMode="External"/><Relationship Id="rId15" Type="http://schemas.openxmlformats.org/officeDocument/2006/relationships/hyperlink" Target="https://it.wikipedia.org/wiki/Irlanda" TargetMode="External"/><Relationship Id="rId10" Type="http://schemas.openxmlformats.org/officeDocument/2006/relationships/hyperlink" Target="https://it.wikipedia.org/wiki/III_millennio_a.C." TargetMode="External"/><Relationship Id="rId19" Type="http://schemas.openxmlformats.org/officeDocument/2006/relationships/hyperlink" Target="https://it.wikipedia.org/wiki/Portogallo" TargetMode="External"/><Relationship Id="rId4" Type="http://schemas.openxmlformats.org/officeDocument/2006/relationships/hyperlink" Target="https://it.wikipedia.org/wiki/Cromlech" TargetMode="External"/><Relationship Id="rId9" Type="http://schemas.openxmlformats.org/officeDocument/2006/relationships/hyperlink" Target="https://it.wikipedia.org/wiki/V_millennio_a.C." TargetMode="External"/><Relationship Id="rId14" Type="http://schemas.openxmlformats.org/officeDocument/2006/relationships/hyperlink" Target="https://it.wikipedia.org/wiki/Regno_Unito"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it.wikipedia.org/wiki/Calcolitico" TargetMode="External"/><Relationship Id="rId13" Type="http://schemas.openxmlformats.org/officeDocument/2006/relationships/hyperlink" Target="https://it.wikipedia.org/wiki/Capitello" TargetMode="External"/><Relationship Id="rId3" Type="http://schemas.openxmlformats.org/officeDocument/2006/relationships/hyperlink" Target="https://it.wikipedia.org/wiki/Trilite" TargetMode="External"/><Relationship Id="rId7" Type="http://schemas.openxmlformats.org/officeDocument/2006/relationships/hyperlink" Target="https://it.wikipedia.org/wiki/Porta" TargetMode="External"/><Relationship Id="rId12" Type="http://schemas.openxmlformats.org/officeDocument/2006/relationships/hyperlink" Target="https://it.wikipedia.org/wiki/Ordine_architettonico" TargetMode="External"/><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hyperlink" Target="https://it.wikipedia.org/wiki/Architrave" TargetMode="External"/><Relationship Id="rId11" Type="http://schemas.openxmlformats.org/officeDocument/2006/relationships/hyperlink" Target="https://it.wikipedia.org/wiki/Porta_dei_Leoni_(Micene)" TargetMode="External"/><Relationship Id="rId5" Type="http://schemas.openxmlformats.org/officeDocument/2006/relationships/hyperlink" Target="https://it.wikipedia.org/wiki/Piedritti" TargetMode="External"/><Relationship Id="rId10" Type="http://schemas.openxmlformats.org/officeDocument/2006/relationships/hyperlink" Target="https://it.wikipedia.org/wiki/Ipogeo_di_Hal_Saflieni" TargetMode="External"/><Relationship Id="rId4" Type="http://schemas.openxmlformats.org/officeDocument/2006/relationships/hyperlink" Target="https://it.wikipedia.org/wiki/Struttura_resistente" TargetMode="External"/><Relationship Id="rId9" Type="http://schemas.openxmlformats.org/officeDocument/2006/relationships/hyperlink" Target="https://it.wikipedia.org/wiki/Stonehenge"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it.wikipedia.org/wiki/Tecnologia" TargetMode="External"/><Relationship Id="rId2" Type="http://schemas.openxmlformats.org/officeDocument/2006/relationships/hyperlink" Target="https://it.wikipedia.org/wiki/Preistoria"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it.wikipedia.org/wiki/Mesolitico" TargetMode="External"/><Relationship Id="rId4" Type="http://schemas.openxmlformats.org/officeDocument/2006/relationships/hyperlink" Target="https://it.wikipedia.org/wiki/Ominidi"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it.wikipedia.org/wiki/Cultura" TargetMode="External"/><Relationship Id="rId3" Type="http://schemas.openxmlformats.org/officeDocument/2006/relationships/hyperlink" Target="https://it.wikipedia.org/wiki/Preistoria" TargetMode="External"/><Relationship Id="rId7" Type="http://schemas.openxmlformats.org/officeDocument/2006/relationships/hyperlink" Target="https://it.wikipedia.org/wiki/Et%C3%A0_della_Pietra" TargetMode="External"/><Relationship Id="rId2" Type="http://schemas.openxmlformats.org/officeDocument/2006/relationships/hyperlink" Target="https://it.wikipedia.org/wiki/Pittura" TargetMode="External"/><Relationship Id="rId1" Type="http://schemas.openxmlformats.org/officeDocument/2006/relationships/slideLayout" Target="../slideLayouts/slideLayout2.xml"/><Relationship Id="rId6" Type="http://schemas.openxmlformats.org/officeDocument/2006/relationships/hyperlink" Target="https://it.wikipedia.org/wiki/Graffiti_(archeologia)" TargetMode="External"/><Relationship Id="rId5" Type="http://schemas.openxmlformats.org/officeDocument/2006/relationships/hyperlink" Target="https://it.wikipedia.org/wiki/XIX_secolo" TargetMode="External"/><Relationship Id="rId4" Type="http://schemas.openxmlformats.org/officeDocument/2006/relationships/hyperlink" Target="https://it.wikipedia.org/wiki/Paleolitico"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103509" y="4919131"/>
            <a:ext cx="6815669" cy="1515533"/>
          </a:xfrm>
        </p:spPr>
        <p:txBody>
          <a:bodyPr/>
          <a:lstStyle/>
          <a:p>
            <a:r>
              <a:rPr lang="it-IT" dirty="0" smtClean="0"/>
              <a:t>        LA PREISTORIA</a:t>
            </a:r>
            <a:endParaRPr lang="it-IT" dirty="0"/>
          </a:p>
        </p:txBody>
      </p:sp>
      <p:sp>
        <p:nvSpPr>
          <p:cNvPr id="3" name="Sottotitolo 2"/>
          <p:cNvSpPr>
            <a:spLocks noGrp="1"/>
          </p:cNvSpPr>
          <p:nvPr>
            <p:ph type="subTitle" idx="1"/>
          </p:nvPr>
        </p:nvSpPr>
        <p:spPr/>
        <p:txBody>
          <a:bodyPr/>
          <a:lstStyle/>
          <a:p>
            <a:endParaRPr lang="it-IT"/>
          </a:p>
        </p:txBody>
      </p:sp>
      <p:pic>
        <p:nvPicPr>
          <p:cNvPr id="1026" name="Picture 2" descr="https://1.bp.blogspot.com/-SxrzIa_U9h0/XsQfk9vqYxI/AAAAAAAAlkM/ASOIzTIzzcU7xwiAaljq8rVJG_Iletq6ACLcBGAsYHQ/s1600/la%2Bpreistor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686" y="777875"/>
            <a:ext cx="8429625" cy="473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1677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La forma più elementare di pittura preistorica è costituita dalle impronte di mani.</a:t>
            </a:r>
            <a:endParaRPr lang="it-IT" dirty="0"/>
          </a:p>
        </p:txBody>
      </p:sp>
      <p:pic>
        <p:nvPicPr>
          <p:cNvPr id="4" name="Segnaposto contenuto 3"/>
          <p:cNvPicPr>
            <a:picLocks noGrp="1" noChangeAspect="1"/>
          </p:cNvPicPr>
          <p:nvPr>
            <p:ph type="pic" idx="1"/>
          </p:nvPr>
        </p:nvPicPr>
        <p:blipFill>
          <a:blip r:embed="rId2"/>
          <a:srcRect l="23934" r="23934"/>
          <a:stretch>
            <a:fillRect/>
          </a:stretch>
        </p:blipFill>
        <p:spPr>
          <a:xfrm>
            <a:off x="7537215" y="916337"/>
            <a:ext cx="3295657" cy="5137329"/>
          </a:xfrm>
          <a:prstGeom prst="rect">
            <a:avLst/>
          </a:prstGeom>
        </p:spPr>
      </p:pic>
      <p:sp>
        <p:nvSpPr>
          <p:cNvPr id="5" name="Segnaposto testo 4"/>
          <p:cNvSpPr>
            <a:spLocks noGrp="1"/>
          </p:cNvSpPr>
          <p:nvPr>
            <p:ph type="body" sz="half" idx="2"/>
          </p:nvPr>
        </p:nvSpPr>
        <p:spPr/>
        <p:txBody>
          <a:bodyPr/>
          <a:lstStyle/>
          <a:p>
            <a:endParaRPr lang="it-IT" dirty="0"/>
          </a:p>
        </p:txBody>
      </p:sp>
      <p:pic>
        <p:nvPicPr>
          <p:cNvPr id="3074" name="Picture 2" descr="Pitture Rupestri e Arte Rupestre | Portale Bambi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281857" y="-1049867"/>
            <a:ext cx="83365" cy="67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8544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LE GROTTE DI LASCAUX</a:t>
            </a:r>
            <a:endParaRPr lang="it-IT" dirty="0"/>
          </a:p>
        </p:txBody>
      </p:sp>
      <p:sp>
        <p:nvSpPr>
          <p:cNvPr id="3" name="Segnaposto contenuto 2"/>
          <p:cNvSpPr>
            <a:spLocks noGrp="1"/>
          </p:cNvSpPr>
          <p:nvPr>
            <p:ph idx="1"/>
          </p:nvPr>
        </p:nvSpPr>
        <p:spPr/>
        <p:txBody>
          <a:bodyPr>
            <a:normAutofit fontScale="70000" lnSpcReduction="20000"/>
          </a:bodyPr>
          <a:lstStyle/>
          <a:p>
            <a:pPr fontAlgn="base"/>
            <a:r>
              <a:rPr lang="it-IT" dirty="0" smtClean="0"/>
              <a:t>Le</a:t>
            </a:r>
            <a:r>
              <a:rPr lang="it-IT" dirty="0"/>
              <a:t> </a:t>
            </a:r>
            <a:r>
              <a:rPr lang="it-IT" b="1" dirty="0"/>
              <a:t>Grotte di Lascaux,</a:t>
            </a:r>
            <a:r>
              <a:rPr lang="it-IT" dirty="0"/>
              <a:t> in Francia, sono </a:t>
            </a:r>
            <a:r>
              <a:rPr lang="it-IT" b="1" dirty="0"/>
              <a:t>Patrimonio dell'Umanità dell'Unesco</a:t>
            </a:r>
            <a:r>
              <a:rPr lang="it-IT" dirty="0"/>
              <a:t>. Al loro interno sono conservate disegni, o meglio, </a:t>
            </a:r>
            <a:r>
              <a:rPr lang="it-IT" b="1" dirty="0"/>
              <a:t>opere d'arte parietale</a:t>
            </a:r>
            <a:r>
              <a:rPr lang="it-IT" dirty="0"/>
              <a:t> vecchie di 17.000 anni. Alcune scene dipinte sulle pareti delle grotte più di 15.000 mila anni fa sembrano raccontare storie di caccia. Secondo una nuova teoria, invece, alcune delle pitture rupestri della celebre grotta francese rappresenterebbero le costellazioni celesti come le vedevano i nostri </a:t>
            </a:r>
            <a:r>
              <a:rPr lang="it-IT" dirty="0" smtClean="0"/>
              <a:t>antenati…</a:t>
            </a:r>
          </a:p>
          <a:p>
            <a:pPr fontAlgn="base"/>
            <a:r>
              <a:rPr lang="it-IT" b="1" dirty="0" smtClean="0"/>
              <a:t>LA </a:t>
            </a:r>
            <a:r>
              <a:rPr lang="it-IT" b="1" dirty="0"/>
              <a:t>STORIA ELLA SCOPERTA DELLE </a:t>
            </a:r>
            <a:r>
              <a:rPr lang="it-IT" b="1" dirty="0" smtClean="0"/>
              <a:t>GROTTE</a:t>
            </a:r>
            <a:r>
              <a:rPr lang="it-IT" dirty="0"/>
              <a:t> </a:t>
            </a:r>
            <a:endParaRPr lang="it-IT" dirty="0" smtClean="0"/>
          </a:p>
          <a:p>
            <a:pPr marL="0" indent="0" fontAlgn="base">
              <a:buNone/>
            </a:pPr>
            <a:r>
              <a:rPr lang="it-IT" dirty="0" smtClean="0"/>
              <a:t>Era </a:t>
            </a:r>
            <a:r>
              <a:rPr lang="it-IT" dirty="0"/>
              <a:t>un giorno di settembre del 1940 e, mentre camminava nel comune di </a:t>
            </a:r>
            <a:r>
              <a:rPr lang="it-IT" dirty="0" err="1"/>
              <a:t>Montignac</a:t>
            </a:r>
            <a:r>
              <a:rPr lang="it-IT" dirty="0"/>
              <a:t>, nella </a:t>
            </a:r>
            <a:r>
              <a:rPr lang="it-IT" dirty="0" err="1"/>
              <a:t>Dordogna</a:t>
            </a:r>
            <a:r>
              <a:rPr lang="it-IT" dirty="0"/>
              <a:t>, </a:t>
            </a:r>
            <a:r>
              <a:rPr lang="it-IT" b="1" dirty="0"/>
              <a:t>Marcel </a:t>
            </a:r>
            <a:r>
              <a:rPr lang="it-IT" b="1" dirty="0" err="1"/>
              <a:t>Ravidat</a:t>
            </a:r>
            <a:r>
              <a:rPr lang="it-IT" dirty="0"/>
              <a:t> vide una cavità. Senza saperlo, aveva appena scoperto uno dei tesori più preziosi della preistoria . Un tesoro di 17.000 anni. Quattro giorni dopo, Marcel </a:t>
            </a:r>
            <a:r>
              <a:rPr lang="it-IT" dirty="0" err="1"/>
              <a:t>Ravidat</a:t>
            </a:r>
            <a:r>
              <a:rPr lang="it-IT" dirty="0"/>
              <a:t> torna sul posto con alcuni amici: entrano nella grotta e scoprono i primi dipinti e vedono raffigurati sulle pareti della caverna cavalli, tori, cervi..  Questa scoperta fin da subito ha attirato l'attenzione degli scienziati che, attraverso lo studio dei dipinti, incisioni e alcuni oggetti scoperti, sono riusciti a datare i dipinti. Sarebbero stati fatti </a:t>
            </a:r>
            <a:r>
              <a:rPr lang="it-IT" b="1" dirty="0"/>
              <a:t>circa 17.000 anni fa</a:t>
            </a:r>
            <a:r>
              <a:rPr lang="it-IT" dirty="0" smtClean="0"/>
              <a:t>.</a:t>
            </a:r>
            <a:endParaRPr lang="it-IT" dirty="0"/>
          </a:p>
        </p:txBody>
      </p:sp>
    </p:spTree>
    <p:extLst>
      <p:ext uri="{BB962C8B-B14F-4D97-AF65-F5344CB8AC3E}">
        <p14:creationId xmlns:p14="http://schemas.microsoft.com/office/powerpoint/2010/main" val="27468034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6267607" y="598663"/>
            <a:ext cx="3540161" cy="2505957"/>
          </a:xfrm>
          <a:prstGeom prst="rect">
            <a:avLst/>
          </a:prstGeom>
        </p:spPr>
      </p:pic>
      <p:pic>
        <p:nvPicPr>
          <p:cNvPr id="3" name="Immagine 2"/>
          <p:cNvPicPr>
            <a:picLocks noChangeAspect="1"/>
          </p:cNvPicPr>
          <p:nvPr/>
        </p:nvPicPr>
        <p:blipFill>
          <a:blip r:embed="rId3"/>
          <a:stretch>
            <a:fillRect/>
          </a:stretch>
        </p:blipFill>
        <p:spPr>
          <a:xfrm>
            <a:off x="795566" y="686822"/>
            <a:ext cx="4629150" cy="3095625"/>
          </a:xfrm>
          <a:prstGeom prst="rect">
            <a:avLst/>
          </a:prstGeom>
        </p:spPr>
      </p:pic>
      <p:pic>
        <p:nvPicPr>
          <p:cNvPr id="4" name="Immagine 3"/>
          <p:cNvPicPr>
            <a:picLocks noChangeAspect="1"/>
          </p:cNvPicPr>
          <p:nvPr/>
        </p:nvPicPr>
        <p:blipFill>
          <a:blip r:embed="rId4"/>
          <a:stretch>
            <a:fillRect/>
          </a:stretch>
        </p:blipFill>
        <p:spPr>
          <a:xfrm>
            <a:off x="1031345" y="4007555"/>
            <a:ext cx="5010150" cy="1914525"/>
          </a:xfrm>
          <a:prstGeom prst="rect">
            <a:avLst/>
          </a:prstGeom>
        </p:spPr>
      </p:pic>
      <p:pic>
        <p:nvPicPr>
          <p:cNvPr id="5" name="Immagine 4"/>
          <p:cNvPicPr>
            <a:picLocks noChangeAspect="1"/>
          </p:cNvPicPr>
          <p:nvPr/>
        </p:nvPicPr>
        <p:blipFill>
          <a:blip r:embed="rId5"/>
          <a:stretch>
            <a:fillRect/>
          </a:stretch>
        </p:blipFill>
        <p:spPr>
          <a:xfrm>
            <a:off x="7069119" y="3194931"/>
            <a:ext cx="4286250" cy="3143250"/>
          </a:xfrm>
          <a:prstGeom prst="rect">
            <a:avLst/>
          </a:prstGeom>
        </p:spPr>
      </p:pic>
    </p:spTree>
    <p:extLst>
      <p:ext uri="{BB962C8B-B14F-4D97-AF65-F5344CB8AC3E}">
        <p14:creationId xmlns:p14="http://schemas.microsoft.com/office/powerpoint/2010/main" val="18264964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sz="half" idx="1"/>
          </p:nvPr>
        </p:nvSpPr>
        <p:spPr/>
        <p:txBody>
          <a:bodyPr>
            <a:normAutofit fontScale="62500" lnSpcReduction="20000"/>
          </a:bodyPr>
          <a:lstStyle/>
          <a:p>
            <a:r>
              <a:rPr lang="it-IT" dirty="0" smtClean="0"/>
              <a:t>Il cosiddetto cavallo cinese di Lascaux (15.000a.C.) è tracciato con una spessa linea di torno , fatta con il carbone nero. Sott la pancia questa linea è tratteggiata per simulare il pelo. Il manto è color ocra, rosso e marrone ,con zebrature nere sul dorso. Anche la testa le zampe e la coda sono nere. Alcune </a:t>
            </a:r>
            <a:r>
              <a:rPr lang="it-IT" dirty="0" err="1" smtClean="0"/>
              <a:t>freccie</a:t>
            </a:r>
            <a:r>
              <a:rPr lang="it-IT" dirty="0" smtClean="0"/>
              <a:t> stanno raggiungendo il cavallo sul dorso. L’animale è rappresentato in movimento. Come si può vedere dalla posizione delle zampe. La criniera è resa in modo realistico: è infatti dipinta con un colore nero sfumato, per imitare il crine dei cavalli. La figura è dipinta con estrema naturalezza: chi l’ha realizzata dimostra di conoscere bene la realtà, tanto da replicarne le immagini con assoluta padronanza e sicurezza. In corrispondenza dell’addome la roccia è l’artista preistorico è più sporgente: l’artista preistorico ha scelto di dipingere la figura  proprio in questa posizione, per far si che l’addome sembri ancora più </a:t>
            </a:r>
            <a:r>
              <a:rPr lang="it-IT" dirty="0" err="1" smtClean="0"/>
              <a:t>prenunciato</a:t>
            </a:r>
            <a:r>
              <a:rPr lang="it-IT" dirty="0" smtClean="0"/>
              <a:t>.</a:t>
            </a:r>
            <a:endParaRPr lang="it-IT" dirty="0"/>
          </a:p>
        </p:txBody>
      </p:sp>
      <p:pic>
        <p:nvPicPr>
          <p:cNvPr id="5" name="Segnaposto contenuto 4"/>
          <p:cNvPicPr>
            <a:picLocks noGrp="1" noChangeAspect="1"/>
          </p:cNvPicPr>
          <p:nvPr>
            <p:ph sz="half" idx="2"/>
          </p:nvPr>
        </p:nvPicPr>
        <p:blipFill>
          <a:blip r:embed="rId2"/>
          <a:stretch>
            <a:fillRect/>
          </a:stretch>
        </p:blipFill>
        <p:spPr>
          <a:xfrm>
            <a:off x="6483934" y="2901246"/>
            <a:ext cx="4412664" cy="2327716"/>
          </a:xfrm>
          <a:prstGeom prst="rect">
            <a:avLst/>
          </a:prstGeom>
        </p:spPr>
      </p:pic>
    </p:spTree>
    <p:extLst>
      <p:ext uri="{BB962C8B-B14F-4D97-AF65-F5344CB8AC3E}">
        <p14:creationId xmlns:p14="http://schemas.microsoft.com/office/powerpoint/2010/main" val="32641004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GROTTA DI CHAUVET</a:t>
            </a:r>
            <a:endParaRPr lang="it-IT" dirty="0"/>
          </a:p>
        </p:txBody>
      </p:sp>
      <p:sp>
        <p:nvSpPr>
          <p:cNvPr id="3" name="Segnaposto contenuto 2"/>
          <p:cNvSpPr>
            <a:spLocks noGrp="1"/>
          </p:cNvSpPr>
          <p:nvPr>
            <p:ph idx="1"/>
          </p:nvPr>
        </p:nvSpPr>
        <p:spPr/>
        <p:txBody>
          <a:bodyPr>
            <a:normAutofit fontScale="77500" lnSpcReduction="20000"/>
          </a:bodyPr>
          <a:lstStyle/>
          <a:p>
            <a:pPr marL="0" indent="0">
              <a:buNone/>
            </a:pPr>
            <a:r>
              <a:rPr lang="it-IT" dirty="0"/>
              <a:t>La grotta </a:t>
            </a:r>
            <a:r>
              <a:rPr lang="it-IT" dirty="0" err="1"/>
              <a:t>Chauvet</a:t>
            </a:r>
            <a:r>
              <a:rPr lang="it-IT" dirty="0"/>
              <a:t>, che prende il nome dal suo scopritore, si trova presso la colline delle </a:t>
            </a:r>
            <a:r>
              <a:rPr lang="it-IT" dirty="0" err="1"/>
              <a:t>Cirque</a:t>
            </a:r>
            <a:r>
              <a:rPr lang="it-IT" dirty="0"/>
              <a:t> d'</a:t>
            </a:r>
            <a:r>
              <a:rPr lang="it-IT" dirty="0" err="1"/>
              <a:t>estre</a:t>
            </a:r>
            <a:r>
              <a:rPr lang="it-IT" dirty="0"/>
              <a:t> </a:t>
            </a:r>
            <a:r>
              <a:rPr lang="it-IT" dirty="0" err="1">
                <a:hlinkClick r:id="rId2" tooltip="Vallon-Pont-d'Arc"/>
              </a:rPr>
              <a:t>Vallon</a:t>
            </a:r>
            <a:r>
              <a:rPr lang="it-IT" dirty="0">
                <a:hlinkClick r:id="rId2" tooltip="Vallon-Pont-d'Arc"/>
              </a:rPr>
              <a:t>-Pont-</a:t>
            </a:r>
            <a:r>
              <a:rPr lang="it-IT" dirty="0" err="1">
                <a:hlinkClick r:id="rId2" tooltip="Vallon-Pont-d'Arc"/>
              </a:rPr>
              <a:t>d'Arc</a:t>
            </a:r>
            <a:r>
              <a:rPr lang="it-IT" dirty="0"/>
              <a:t> nell'</a:t>
            </a:r>
            <a:r>
              <a:rPr lang="it-IT" dirty="0" err="1">
                <a:hlinkClick r:id="rId3" tooltip="Ardèche"/>
              </a:rPr>
              <a:t>Ardèche</a:t>
            </a:r>
            <a:r>
              <a:rPr lang="it-IT" dirty="0"/>
              <a:t> (regione </a:t>
            </a:r>
            <a:r>
              <a:rPr lang="it-IT" dirty="0" err="1">
                <a:hlinkClick r:id="rId4" tooltip="Rhône-Alpes"/>
              </a:rPr>
              <a:t>Rhône</a:t>
            </a:r>
            <a:r>
              <a:rPr lang="it-IT" dirty="0">
                <a:hlinkClick r:id="rId4" tooltip="Rhône-Alpes"/>
              </a:rPr>
              <a:t>-Alpes</a:t>
            </a:r>
            <a:r>
              <a:rPr lang="it-IT" dirty="0"/>
              <a:t>). La sua scoperta risale al 18 dicembre </a:t>
            </a:r>
            <a:r>
              <a:rPr lang="it-IT" dirty="0">
                <a:hlinkClick r:id="rId5" tooltip="1994"/>
              </a:rPr>
              <a:t>1994</a:t>
            </a:r>
            <a:r>
              <a:rPr lang="it-IT" dirty="0"/>
              <a:t> a opera dello speleologo e fotografo Jean-Marie </a:t>
            </a:r>
            <a:r>
              <a:rPr lang="it-IT" dirty="0" err="1" smtClean="0"/>
              <a:t>Chauvet</a:t>
            </a:r>
            <a:r>
              <a:rPr lang="it-IT" dirty="0"/>
              <a:t>.</a:t>
            </a:r>
            <a:r>
              <a:rPr lang="it-IT" dirty="0" smtClean="0"/>
              <a:t> </a:t>
            </a:r>
            <a:r>
              <a:rPr lang="it-IT" dirty="0" err="1"/>
              <a:t>Chauvet</a:t>
            </a:r>
            <a:r>
              <a:rPr lang="it-IT" dirty="0"/>
              <a:t> aveva sistematicamente esplorato la zona alla ricerca di grotte archeologiche, ritenendo, a ragione, che l'area potesse dare un importante ritrovamento. E infatti, dopo aver scoperto ed esplorato più di venti grotte con pitture, graffiti e reperti, ha trovato la magnifica grotta che ora porta il suo nome</a:t>
            </a:r>
            <a:r>
              <a:rPr lang="it-IT" dirty="0" smtClean="0"/>
              <a:t>.</a:t>
            </a:r>
            <a:r>
              <a:rPr lang="it-IT" dirty="0"/>
              <a:t> fu scavata nei millenni dal </a:t>
            </a:r>
            <a:r>
              <a:rPr lang="it-IT" dirty="0">
                <a:hlinkClick r:id="rId6" tooltip="Ardèche (fiume)"/>
              </a:rPr>
              <a:t>fiume </a:t>
            </a:r>
            <a:r>
              <a:rPr lang="it-IT" dirty="0" err="1">
                <a:hlinkClick r:id="rId6" tooltip="Ardèche (fiume)"/>
              </a:rPr>
              <a:t>Ardèche</a:t>
            </a:r>
            <a:r>
              <a:rPr lang="it-IT" dirty="0"/>
              <a:t>. Di grandissima bellezza, ha lunghe pareti traslucide di cristalli e cupole iridescenti. Viene resa famosa dalla scoperta, nel </a:t>
            </a:r>
            <a:r>
              <a:rPr lang="it-IT" dirty="0">
                <a:hlinkClick r:id="rId5" tooltip="1994"/>
              </a:rPr>
              <a:t>1994</a:t>
            </a:r>
            <a:r>
              <a:rPr lang="it-IT" dirty="0"/>
              <a:t>, di numerose pitture parietali risalenti all'</a:t>
            </a:r>
            <a:r>
              <a:rPr lang="it-IT" u="sng" dirty="0">
                <a:hlinkClick r:id="rId7"/>
              </a:rPr>
              <a:t>uomo di </a:t>
            </a:r>
            <a:r>
              <a:rPr lang="it-IT" u="sng" dirty="0" err="1" smtClean="0">
                <a:hlinkClick r:id="rId7"/>
              </a:rPr>
              <a:t>Cro-Magnon</a:t>
            </a:r>
            <a:r>
              <a:rPr lang="it-IT" u="sng" dirty="0" smtClean="0"/>
              <a:t>.</a:t>
            </a:r>
            <a:r>
              <a:rPr lang="it-IT" dirty="0"/>
              <a:t> La grotta presenta </a:t>
            </a:r>
            <a:r>
              <a:rPr lang="it-IT" dirty="0">
                <a:hlinkClick r:id="rId8" tooltip="Pittura rupestre"/>
              </a:rPr>
              <a:t>pitture e incisioni</a:t>
            </a:r>
            <a:r>
              <a:rPr lang="it-IT" dirty="0"/>
              <a:t> di diversi animali quali </a:t>
            </a:r>
            <a:r>
              <a:rPr lang="it-IT" dirty="0">
                <a:hlinkClick r:id="rId9" tooltip="Bisonte"/>
              </a:rPr>
              <a:t>bisonti</a:t>
            </a:r>
            <a:r>
              <a:rPr lang="it-IT" dirty="0"/>
              <a:t>, </a:t>
            </a:r>
            <a:r>
              <a:rPr lang="it-IT" dirty="0">
                <a:hlinkClick r:id="rId10" tooltip="Mammut"/>
              </a:rPr>
              <a:t>mammut</a:t>
            </a:r>
            <a:r>
              <a:rPr lang="it-IT" dirty="0"/>
              <a:t> rossi, gufi, rinoceronti, leoni, orsi, uri, cervi, cavalli, iene, renne, lupi (pochi) ed </a:t>
            </a:r>
            <a:r>
              <a:rPr lang="it-IT" dirty="0" smtClean="0"/>
              <a:t>enormi felini </a:t>
            </a:r>
            <a:r>
              <a:rPr lang="it-IT" dirty="0" err="1" smtClean="0"/>
              <a:t>scuriNella</a:t>
            </a:r>
            <a:r>
              <a:rPr lang="it-IT" dirty="0" smtClean="0"/>
              <a:t> </a:t>
            </a:r>
            <a:r>
              <a:rPr lang="it-IT" dirty="0"/>
              <a:t>grotta troviamo anche ossa di vari animali (non ossa umane), teschi di </a:t>
            </a:r>
            <a:r>
              <a:rPr lang="it-IT" i="1" dirty="0">
                <a:hlinkClick r:id="rId11" tooltip="Ursus spelaeus"/>
              </a:rPr>
              <a:t>Ursus </a:t>
            </a:r>
            <a:r>
              <a:rPr lang="it-IT" i="1" dirty="0" err="1">
                <a:hlinkClick r:id="rId11" tooltip="Ursus spelaeus"/>
              </a:rPr>
              <a:t>spelaeus</a:t>
            </a:r>
            <a:r>
              <a:rPr lang="it-IT" dirty="0"/>
              <a:t> e una roccia che per risalto e forma può sembrare quasi un </a:t>
            </a:r>
            <a:r>
              <a:rPr lang="it-IT" dirty="0">
                <a:hlinkClick r:id="rId12" tooltip="Altare"/>
              </a:rPr>
              <a:t>altare</a:t>
            </a:r>
            <a:r>
              <a:rPr lang="it-IT" dirty="0"/>
              <a:t> primitivo, su cui tra l'altro è appoggiato un teschio di orso, quasi fosse stato offerto o utilizzato per qualche </a:t>
            </a:r>
            <a:r>
              <a:rPr lang="it-IT" dirty="0" smtClean="0">
                <a:hlinkClick r:id="rId13" tooltip="Rito"/>
              </a:rPr>
              <a:t>rito</a:t>
            </a:r>
            <a:r>
              <a:rPr lang="it-IT" dirty="0" smtClean="0"/>
              <a:t>.</a:t>
            </a:r>
            <a:endParaRPr lang="it-IT" dirty="0"/>
          </a:p>
        </p:txBody>
      </p:sp>
    </p:spTree>
    <p:extLst>
      <p:ext uri="{BB962C8B-B14F-4D97-AF65-F5344CB8AC3E}">
        <p14:creationId xmlns:p14="http://schemas.microsoft.com/office/powerpoint/2010/main" val="15725468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414953" y="738117"/>
            <a:ext cx="3099120" cy="2321348"/>
          </a:xfrm>
          <a:prstGeom prst="rect">
            <a:avLst/>
          </a:prstGeom>
        </p:spPr>
      </p:pic>
      <p:pic>
        <p:nvPicPr>
          <p:cNvPr id="3" name="Immagine 2"/>
          <p:cNvPicPr>
            <a:picLocks noChangeAspect="1"/>
          </p:cNvPicPr>
          <p:nvPr/>
        </p:nvPicPr>
        <p:blipFill>
          <a:blip r:embed="rId3"/>
          <a:stretch>
            <a:fillRect/>
          </a:stretch>
        </p:blipFill>
        <p:spPr>
          <a:xfrm>
            <a:off x="5179929" y="738117"/>
            <a:ext cx="6221850" cy="4403903"/>
          </a:xfrm>
          <a:prstGeom prst="rect">
            <a:avLst/>
          </a:prstGeom>
        </p:spPr>
      </p:pic>
      <p:pic>
        <p:nvPicPr>
          <p:cNvPr id="4" name="Immagine 3"/>
          <p:cNvPicPr>
            <a:picLocks noChangeAspect="1"/>
          </p:cNvPicPr>
          <p:nvPr/>
        </p:nvPicPr>
        <p:blipFill>
          <a:blip r:embed="rId4"/>
          <a:stretch>
            <a:fillRect/>
          </a:stretch>
        </p:blipFill>
        <p:spPr>
          <a:xfrm>
            <a:off x="843668" y="3239910"/>
            <a:ext cx="4241691" cy="2808463"/>
          </a:xfrm>
          <a:prstGeom prst="rect">
            <a:avLst/>
          </a:prstGeom>
        </p:spPr>
      </p:pic>
    </p:spTree>
    <p:extLst>
      <p:ext uri="{BB962C8B-B14F-4D97-AF65-F5344CB8AC3E}">
        <p14:creationId xmlns:p14="http://schemas.microsoft.com/office/powerpoint/2010/main" val="25867456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VENERE DI WILLENDORF</a:t>
            </a:r>
            <a:endParaRPr lang="it-IT" dirty="0"/>
          </a:p>
        </p:txBody>
      </p:sp>
      <p:pic>
        <p:nvPicPr>
          <p:cNvPr id="4" name="Segnaposto contenuto 3"/>
          <p:cNvPicPr>
            <a:picLocks noGrp="1" noChangeAspect="1"/>
          </p:cNvPicPr>
          <p:nvPr>
            <p:ph idx="1"/>
          </p:nvPr>
        </p:nvPicPr>
        <p:blipFill>
          <a:blip r:embed="rId2"/>
          <a:stretch>
            <a:fillRect/>
          </a:stretch>
        </p:blipFill>
        <p:spPr>
          <a:xfrm>
            <a:off x="9174048" y="2489730"/>
            <a:ext cx="1881592" cy="3317875"/>
          </a:xfrm>
          <a:prstGeom prst="rect">
            <a:avLst/>
          </a:prstGeom>
        </p:spPr>
      </p:pic>
      <p:sp>
        <p:nvSpPr>
          <p:cNvPr id="5" name="Rettangolo 4"/>
          <p:cNvSpPr/>
          <p:nvPr/>
        </p:nvSpPr>
        <p:spPr>
          <a:xfrm>
            <a:off x="1106311" y="2489730"/>
            <a:ext cx="7834489" cy="3416320"/>
          </a:xfrm>
          <a:prstGeom prst="rect">
            <a:avLst/>
          </a:prstGeom>
        </p:spPr>
        <p:txBody>
          <a:bodyPr wrap="square">
            <a:spAutoFit/>
          </a:bodyPr>
          <a:lstStyle/>
          <a:p>
            <a:r>
              <a:rPr lang="it-IT" dirty="0"/>
              <a:t>La Venere di </a:t>
            </a:r>
            <a:r>
              <a:rPr lang="it-IT" dirty="0" err="1"/>
              <a:t>Willendorf</a:t>
            </a:r>
            <a:r>
              <a:rPr lang="it-IT" dirty="0"/>
              <a:t>, anche nota come donna di </a:t>
            </a:r>
            <a:r>
              <a:rPr lang="it-IT" dirty="0" err="1"/>
              <a:t>Willendorf</a:t>
            </a:r>
            <a:r>
              <a:rPr lang="it-IT" dirty="0"/>
              <a:t>, è una statuetta di 11 cm d'altezza, scolpita in pietra calcarea oolitica e dipinta in ocra rossa, non originaria della zona di rinvenimento, e risalente al 23.000-19.000 a.C. L'opera, raffigurante un fisico femminile steatopigo, è una delle più famose statuette paleolitiche, dette veneri paleolitiche avendo metaforicamente retrodatato la venere mitologica, di molti millenni; è attualmente in esposizione al </a:t>
            </a:r>
            <a:r>
              <a:rPr lang="it-IT" dirty="0" err="1"/>
              <a:t>Naturhistorisches</a:t>
            </a:r>
            <a:r>
              <a:rPr lang="it-IT" dirty="0"/>
              <a:t> </a:t>
            </a:r>
            <a:r>
              <a:rPr lang="it-IT" dirty="0" err="1"/>
              <a:t>Museum</a:t>
            </a:r>
            <a:r>
              <a:rPr lang="it-IT" dirty="0"/>
              <a:t> di </a:t>
            </a:r>
            <a:r>
              <a:rPr lang="it-IT" dirty="0" err="1"/>
              <a:t>ViennaLa</a:t>
            </a:r>
            <a:r>
              <a:rPr lang="it-IT" dirty="0"/>
              <a:t> statuetta fu rinvenuta nel 1908 dall'archeologo Josef </a:t>
            </a:r>
            <a:r>
              <a:rPr lang="it-IT" dirty="0" err="1"/>
              <a:t>Szombathy</a:t>
            </a:r>
            <a:r>
              <a:rPr lang="it-IT" dirty="0"/>
              <a:t>, in un sito archeologico risalente al paleolitico, presso </a:t>
            </a:r>
            <a:r>
              <a:rPr lang="it-IT" dirty="0" err="1"/>
              <a:t>Willendorf</a:t>
            </a:r>
            <a:r>
              <a:rPr lang="it-IT" dirty="0"/>
              <a:t> in </a:t>
            </a:r>
            <a:r>
              <a:rPr lang="it-IT" dirty="0" err="1"/>
              <a:t>der</a:t>
            </a:r>
            <a:r>
              <a:rPr lang="it-IT" dirty="0"/>
              <a:t> </a:t>
            </a:r>
            <a:r>
              <a:rPr lang="it-IT" dirty="0" err="1"/>
              <a:t>Wachau</a:t>
            </a:r>
            <a:r>
              <a:rPr lang="it-IT" dirty="0"/>
              <a:t>, in Austria</a:t>
            </a:r>
            <a:r>
              <a:rPr lang="it-IT" dirty="0" smtClean="0"/>
              <a:t>.</a:t>
            </a:r>
            <a:endParaRPr lang="it-IT" dirty="0"/>
          </a:p>
          <a:p>
            <a:endParaRPr lang="it-IT" dirty="0"/>
          </a:p>
          <a:p>
            <a:r>
              <a:rPr lang="it-IT" dirty="0"/>
              <a:t>Intorno al 1990, dopo un'accurata analisi della stratigrafia del luogo, e dopo precedenti datazioni che la ponevano inizialmente al 10.000 a.C. poi fino al 32.000 a.C., fu stimato che la statuetta fosse stata realizzata da 25.000 a 26.000 anni </a:t>
            </a:r>
            <a:r>
              <a:rPr lang="it-IT" dirty="0" smtClean="0"/>
              <a:t>fa.</a:t>
            </a:r>
            <a:endParaRPr lang="it-IT" dirty="0"/>
          </a:p>
        </p:txBody>
      </p:sp>
    </p:spTree>
    <p:extLst>
      <p:ext uri="{BB962C8B-B14F-4D97-AF65-F5344CB8AC3E}">
        <p14:creationId xmlns:p14="http://schemas.microsoft.com/office/powerpoint/2010/main" val="26227836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Altre veneri</a:t>
            </a:r>
            <a:endParaRPr lang="it-IT" dirty="0"/>
          </a:p>
        </p:txBody>
      </p:sp>
      <p:pic>
        <p:nvPicPr>
          <p:cNvPr id="4" name="Segnaposto contenuto 3"/>
          <p:cNvPicPr>
            <a:picLocks noGrp="1" noChangeAspect="1"/>
          </p:cNvPicPr>
          <p:nvPr>
            <p:ph idx="1"/>
          </p:nvPr>
        </p:nvPicPr>
        <p:blipFill>
          <a:blip r:embed="rId2"/>
          <a:stretch>
            <a:fillRect/>
          </a:stretch>
        </p:blipFill>
        <p:spPr>
          <a:xfrm>
            <a:off x="3152510" y="1951196"/>
            <a:ext cx="5886979" cy="4259987"/>
          </a:xfrm>
          <a:prstGeom prst="rect">
            <a:avLst/>
          </a:prstGeom>
        </p:spPr>
      </p:pic>
    </p:spTree>
    <p:extLst>
      <p:ext uri="{BB962C8B-B14F-4D97-AF65-F5344CB8AC3E}">
        <p14:creationId xmlns:p14="http://schemas.microsoft.com/office/powerpoint/2010/main" val="19757594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NEOLITICO</a:t>
            </a:r>
            <a:endParaRPr lang="it-IT" dirty="0"/>
          </a:p>
        </p:txBody>
      </p:sp>
      <p:sp>
        <p:nvSpPr>
          <p:cNvPr id="3" name="Segnaposto contenuto 2"/>
          <p:cNvSpPr>
            <a:spLocks noGrp="1"/>
          </p:cNvSpPr>
          <p:nvPr>
            <p:ph idx="1"/>
          </p:nvPr>
        </p:nvSpPr>
        <p:spPr/>
        <p:txBody>
          <a:bodyPr>
            <a:normAutofit fontScale="92500" lnSpcReduction="20000"/>
          </a:bodyPr>
          <a:lstStyle/>
          <a:p>
            <a:r>
              <a:rPr lang="it-IT" dirty="0"/>
              <a:t>Il </a:t>
            </a:r>
            <a:r>
              <a:rPr lang="it-IT" b="1" dirty="0"/>
              <a:t>Neolitico</a:t>
            </a:r>
            <a:r>
              <a:rPr lang="it-IT" dirty="0"/>
              <a:t> è un periodo della </a:t>
            </a:r>
            <a:r>
              <a:rPr lang="it-IT" dirty="0">
                <a:hlinkClick r:id="rId2" tooltip="Preistoria"/>
              </a:rPr>
              <a:t>preistoria</a:t>
            </a:r>
            <a:r>
              <a:rPr lang="it-IT" dirty="0"/>
              <a:t>, l'ultimo dei tre che costituiscono l'</a:t>
            </a:r>
            <a:r>
              <a:rPr lang="it-IT" dirty="0">
                <a:hlinkClick r:id="rId3" tooltip="Età della pietra"/>
              </a:rPr>
              <a:t>Età della pietra</a:t>
            </a:r>
            <a:r>
              <a:rPr lang="it-IT" dirty="0"/>
              <a:t>, che va dall'10000 a.C. al 3500 a.C. circa. </a:t>
            </a:r>
            <a:r>
              <a:rPr lang="it-IT" dirty="0">
                <a:hlinkClick r:id="rId4" tooltip="Etimologia"/>
              </a:rPr>
              <a:t>Etimologicamente</a:t>
            </a:r>
            <a:r>
              <a:rPr lang="it-IT" dirty="0"/>
              <a:t> il termine deriva dalle due parole </a:t>
            </a:r>
            <a:r>
              <a:rPr lang="it-IT" dirty="0">
                <a:hlinkClick r:id="rId5" tooltip="Lingua greca"/>
              </a:rPr>
              <a:t>greche</a:t>
            </a:r>
            <a:r>
              <a:rPr lang="it-IT" dirty="0"/>
              <a:t> </a:t>
            </a:r>
            <a:r>
              <a:rPr lang="it-IT" dirty="0" err="1"/>
              <a:t>νέος</a:t>
            </a:r>
            <a:r>
              <a:rPr lang="it-IT" dirty="0"/>
              <a:t> (</a:t>
            </a:r>
            <a:r>
              <a:rPr lang="it-IT" i="1" dirty="0" err="1"/>
              <a:t>nèos</a:t>
            </a:r>
            <a:r>
              <a:rPr lang="it-IT" dirty="0"/>
              <a:t>, "nuovo") e </a:t>
            </a:r>
            <a:r>
              <a:rPr lang="it-IT" dirty="0" err="1"/>
              <a:t>λίθος</a:t>
            </a:r>
            <a:r>
              <a:rPr lang="it-IT" dirty="0"/>
              <a:t> (</a:t>
            </a:r>
            <a:r>
              <a:rPr lang="it-IT" i="1" dirty="0" err="1"/>
              <a:t>lithos</a:t>
            </a:r>
            <a:r>
              <a:rPr lang="it-IT" dirty="0"/>
              <a:t>, "pietra") e quindi "età nuova della pietra" o "età della pietra nuova", in cui l'aggettivo "nuova" si riferisce ad "età</a:t>
            </a:r>
            <a:r>
              <a:rPr lang="it-IT" dirty="0" smtClean="0"/>
              <a:t>". </a:t>
            </a:r>
            <a:r>
              <a:rPr lang="it-IT" dirty="0"/>
              <a:t>Il Neolitico fu contraddistinto da notevoli innovazioni nella </a:t>
            </a:r>
            <a:r>
              <a:rPr lang="it-IT" dirty="0">
                <a:hlinkClick r:id="rId6" tooltip="Litotecnica"/>
              </a:rPr>
              <a:t>litotecnica</a:t>
            </a:r>
            <a:r>
              <a:rPr lang="it-IT" dirty="0"/>
              <a:t>, tra le quali la principale è rappresentata dall'uso della </a:t>
            </a:r>
            <a:r>
              <a:rPr lang="it-IT" dirty="0">
                <a:hlinkClick r:id="rId7" tooltip="Levigatura"/>
              </a:rPr>
              <a:t>levigatura</a:t>
            </a:r>
            <a:r>
              <a:rPr lang="it-IT" dirty="0"/>
              <a:t>. Altre innovazioni furono l'introduzione dell'uso della </a:t>
            </a:r>
            <a:r>
              <a:rPr lang="it-IT" dirty="0">
                <a:hlinkClick r:id="rId8" tooltip="Ceramica"/>
              </a:rPr>
              <a:t>ceramica</a:t>
            </a:r>
            <a:r>
              <a:rPr lang="it-IT" dirty="0"/>
              <a:t>, dell'</a:t>
            </a:r>
            <a:r>
              <a:rPr lang="it-IT" dirty="0">
                <a:hlinkClick r:id="rId9" tooltip="Agricoltura"/>
              </a:rPr>
              <a:t>agricoltura</a:t>
            </a:r>
            <a:r>
              <a:rPr lang="it-IT" dirty="0"/>
              <a:t> e dell'</a:t>
            </a:r>
            <a:r>
              <a:rPr lang="it-IT" dirty="0">
                <a:hlinkClick r:id="rId10" tooltip="Allevamento"/>
              </a:rPr>
              <a:t>allevamento</a:t>
            </a:r>
            <a:r>
              <a:rPr lang="it-IT" dirty="0"/>
              <a:t>, prima di ovini e successivamente anche di bovini. </a:t>
            </a:r>
            <a:r>
              <a:rPr lang="it-IT" dirty="0" smtClean="0"/>
              <a:t>Gli uomini diventano stanziali e si dedicano all’allevamento e all’agricoltura. Costruiscono i primi villaggi di capanne o palafitte, impararono a levigare meglio le </a:t>
            </a:r>
            <a:r>
              <a:rPr lang="it-IT" dirty="0" err="1" smtClean="0"/>
              <a:t>pietre,a</a:t>
            </a:r>
            <a:r>
              <a:rPr lang="it-IT" dirty="0" smtClean="0"/>
              <a:t> fabbricare tessuti ed oggetti in ceramica.</a:t>
            </a:r>
            <a:endParaRPr lang="it-IT" dirty="0"/>
          </a:p>
        </p:txBody>
      </p:sp>
    </p:spTree>
    <p:extLst>
      <p:ext uri="{BB962C8B-B14F-4D97-AF65-F5344CB8AC3E}">
        <p14:creationId xmlns:p14="http://schemas.microsoft.com/office/powerpoint/2010/main" val="39246641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810649" y="541470"/>
            <a:ext cx="4962278" cy="3440642"/>
          </a:xfrm>
          <a:prstGeom prst="rect">
            <a:avLst/>
          </a:prstGeom>
        </p:spPr>
      </p:pic>
      <p:pic>
        <p:nvPicPr>
          <p:cNvPr id="3" name="Immagine 2"/>
          <p:cNvPicPr>
            <a:picLocks noChangeAspect="1"/>
          </p:cNvPicPr>
          <p:nvPr/>
        </p:nvPicPr>
        <p:blipFill>
          <a:blip r:embed="rId3"/>
          <a:stretch>
            <a:fillRect/>
          </a:stretch>
        </p:blipFill>
        <p:spPr>
          <a:xfrm>
            <a:off x="5859054" y="3113775"/>
            <a:ext cx="5571132" cy="3065912"/>
          </a:xfrm>
          <a:prstGeom prst="rect">
            <a:avLst/>
          </a:prstGeom>
        </p:spPr>
      </p:pic>
      <p:pic>
        <p:nvPicPr>
          <p:cNvPr id="4" name="Immagine 3"/>
          <p:cNvPicPr>
            <a:picLocks noChangeAspect="1"/>
          </p:cNvPicPr>
          <p:nvPr/>
        </p:nvPicPr>
        <p:blipFill>
          <a:blip r:embed="rId4"/>
          <a:stretch>
            <a:fillRect/>
          </a:stretch>
        </p:blipFill>
        <p:spPr>
          <a:xfrm>
            <a:off x="9096814" y="606988"/>
            <a:ext cx="2436837" cy="2436837"/>
          </a:xfrm>
          <a:prstGeom prst="rect">
            <a:avLst/>
          </a:prstGeom>
        </p:spPr>
      </p:pic>
      <p:pic>
        <p:nvPicPr>
          <p:cNvPr id="5" name="Immagine 4"/>
          <p:cNvPicPr>
            <a:picLocks noChangeAspect="1"/>
          </p:cNvPicPr>
          <p:nvPr/>
        </p:nvPicPr>
        <p:blipFill>
          <a:blip r:embed="rId5"/>
          <a:stretch>
            <a:fillRect/>
          </a:stretch>
        </p:blipFill>
        <p:spPr>
          <a:xfrm>
            <a:off x="5815990" y="672506"/>
            <a:ext cx="3237760" cy="2305799"/>
          </a:xfrm>
          <a:prstGeom prst="rect">
            <a:avLst/>
          </a:prstGeom>
        </p:spPr>
      </p:pic>
      <p:pic>
        <p:nvPicPr>
          <p:cNvPr id="6" name="Immagine 5"/>
          <p:cNvPicPr>
            <a:picLocks noChangeAspect="1"/>
          </p:cNvPicPr>
          <p:nvPr/>
        </p:nvPicPr>
        <p:blipFill>
          <a:blip r:embed="rId6"/>
          <a:stretch>
            <a:fillRect/>
          </a:stretch>
        </p:blipFill>
        <p:spPr>
          <a:xfrm>
            <a:off x="1885448" y="4070178"/>
            <a:ext cx="2812679" cy="2109509"/>
          </a:xfrm>
          <a:prstGeom prst="rect">
            <a:avLst/>
          </a:prstGeom>
        </p:spPr>
      </p:pic>
    </p:spTree>
    <p:extLst>
      <p:ext uri="{BB962C8B-B14F-4D97-AF65-F5344CB8AC3E}">
        <p14:creationId xmlns:p14="http://schemas.microsoft.com/office/powerpoint/2010/main" val="33773700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smtClean="0"/>
              <a:t>Presentazione di storia dell’arte</a:t>
            </a:r>
          </a:p>
          <a:p>
            <a:r>
              <a:rPr lang="it-IT" dirty="0" smtClean="0"/>
              <a:t>La preistoria</a:t>
            </a:r>
          </a:p>
          <a:p>
            <a:r>
              <a:rPr lang="it-IT" dirty="0" smtClean="0"/>
              <a:t>Alunna: Marina Cataldi</a:t>
            </a:r>
          </a:p>
          <a:p>
            <a:r>
              <a:rPr lang="it-IT" dirty="0" smtClean="0"/>
              <a:t>Classe:1AT </a:t>
            </a:r>
          </a:p>
          <a:p>
            <a:r>
              <a:rPr lang="it-IT" dirty="0" smtClean="0"/>
              <a:t>A.S 2020/2021</a:t>
            </a:r>
          </a:p>
          <a:p>
            <a:r>
              <a:rPr lang="it-IT" dirty="0" smtClean="0"/>
              <a:t>Professore: Nino Oriolo</a:t>
            </a:r>
            <a:endParaRPr lang="it-IT" dirty="0"/>
          </a:p>
        </p:txBody>
      </p:sp>
      <p:pic>
        <p:nvPicPr>
          <p:cNvPr id="2050" name="Picture 2" descr="LiceoFerm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7057" y="2095500"/>
            <a:ext cx="47625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iceoFerm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7057" y="2095500"/>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1743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LAVORAZIONE IN CERAMICA</a:t>
            </a:r>
            <a:endParaRPr lang="it-IT" dirty="0"/>
          </a:p>
        </p:txBody>
      </p:sp>
      <p:pic>
        <p:nvPicPr>
          <p:cNvPr id="4" name="Segnaposto contenuto 3"/>
          <p:cNvPicPr>
            <a:picLocks noGrp="1" noChangeAspect="1"/>
          </p:cNvPicPr>
          <p:nvPr>
            <p:ph idx="1"/>
          </p:nvPr>
        </p:nvPicPr>
        <p:blipFill>
          <a:blip r:embed="rId2"/>
          <a:stretch>
            <a:fillRect/>
          </a:stretch>
        </p:blipFill>
        <p:spPr>
          <a:xfrm>
            <a:off x="2088552" y="2600045"/>
            <a:ext cx="3273562" cy="3317875"/>
          </a:xfrm>
          <a:prstGeom prst="rect">
            <a:avLst/>
          </a:prstGeom>
        </p:spPr>
      </p:pic>
      <p:pic>
        <p:nvPicPr>
          <p:cNvPr id="5" name="Immagine 4"/>
          <p:cNvPicPr>
            <a:picLocks noChangeAspect="1"/>
          </p:cNvPicPr>
          <p:nvPr/>
        </p:nvPicPr>
        <p:blipFill>
          <a:blip r:embed="rId3"/>
          <a:stretch>
            <a:fillRect/>
          </a:stretch>
        </p:blipFill>
        <p:spPr>
          <a:xfrm>
            <a:off x="6592603" y="2094087"/>
            <a:ext cx="3541889" cy="4137880"/>
          </a:xfrm>
          <a:prstGeom prst="rect">
            <a:avLst/>
          </a:prstGeom>
        </p:spPr>
      </p:pic>
    </p:spTree>
    <p:extLst>
      <p:ext uri="{BB962C8B-B14F-4D97-AF65-F5344CB8AC3E}">
        <p14:creationId xmlns:p14="http://schemas.microsoft.com/office/powerpoint/2010/main" val="36046041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lnSpcReduction="10000"/>
          </a:bodyPr>
          <a:lstStyle/>
          <a:p>
            <a:pPr marL="0" indent="0">
              <a:buNone/>
            </a:pPr>
            <a:r>
              <a:rPr lang="it-IT" dirty="0" smtClean="0"/>
              <a:t>Con la fine del neolitico sorgono le prime costruzioni megalitiche non destinate all’abitazione ma al culto e alla sepoltura. I megalitici più semplici sono i MENHIR (pietra lunga) blocchi conficcati nel terreno per indicare un luogo sacro o una sepoltura. Se ne trovano nelle isole britanniche, in Francia, ma anche in </a:t>
            </a:r>
            <a:r>
              <a:rPr lang="it-IT" dirty="0"/>
              <a:t>S</a:t>
            </a:r>
            <a:r>
              <a:rPr lang="it-IT" dirty="0" smtClean="0"/>
              <a:t>ardegna, Puglia e Sicilia. Per la collaborazione di un menhir occorreva uno sforzo collettivo enorme. Si ipotizza che il masso venisse fatto rotolare vicino al posto desiderato dove veniva fatto scivolare in un profonda buca. Con l’aiuto di corde e puntelli lo si portava in posizione verticale e si colmava la buca in modo che non potesse cadere.</a:t>
            </a:r>
            <a:endParaRPr lang="it-IT" dirty="0"/>
          </a:p>
        </p:txBody>
      </p:sp>
    </p:spTree>
    <p:extLst>
      <p:ext uri="{BB962C8B-B14F-4D97-AF65-F5344CB8AC3E}">
        <p14:creationId xmlns:p14="http://schemas.microsoft.com/office/powerpoint/2010/main" val="6976291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095375" y="619125"/>
            <a:ext cx="10001250" cy="5619750"/>
          </a:xfrm>
          <a:prstGeom prst="rect">
            <a:avLst/>
          </a:prstGeom>
        </p:spPr>
      </p:pic>
    </p:spTree>
    <p:extLst>
      <p:ext uri="{BB962C8B-B14F-4D97-AF65-F5344CB8AC3E}">
        <p14:creationId xmlns:p14="http://schemas.microsoft.com/office/powerpoint/2010/main" val="14500077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56736" y="857954"/>
            <a:ext cx="9601196" cy="1303867"/>
          </a:xfrm>
        </p:spPr>
        <p:txBody>
          <a:bodyPr/>
          <a:lstStyle/>
          <a:p>
            <a:endParaRPr lang="it-IT"/>
          </a:p>
        </p:txBody>
      </p:sp>
      <p:pic>
        <p:nvPicPr>
          <p:cNvPr id="4" name="Segnaposto contenuto 3"/>
          <p:cNvPicPr>
            <a:picLocks noGrp="1" noChangeAspect="1"/>
          </p:cNvPicPr>
          <p:nvPr>
            <p:ph idx="1"/>
          </p:nvPr>
        </p:nvPicPr>
        <p:blipFill>
          <a:blip r:embed="rId2"/>
          <a:stretch>
            <a:fillRect/>
          </a:stretch>
        </p:blipFill>
        <p:spPr>
          <a:xfrm>
            <a:off x="8297333" y="2457885"/>
            <a:ext cx="2779492" cy="3705990"/>
          </a:xfrm>
          <a:prstGeom prst="rect">
            <a:avLst/>
          </a:prstGeom>
        </p:spPr>
      </p:pic>
      <p:sp>
        <p:nvSpPr>
          <p:cNvPr id="5" name="Rettangolo 4"/>
          <p:cNvSpPr/>
          <p:nvPr/>
        </p:nvSpPr>
        <p:spPr>
          <a:xfrm>
            <a:off x="956736" y="2054578"/>
            <a:ext cx="6660444" cy="4247317"/>
          </a:xfrm>
          <a:prstGeom prst="rect">
            <a:avLst/>
          </a:prstGeom>
        </p:spPr>
        <p:txBody>
          <a:bodyPr wrap="square">
            <a:spAutoFit/>
          </a:bodyPr>
          <a:lstStyle/>
          <a:p>
            <a:r>
              <a:rPr lang="it-IT" dirty="0">
                <a:solidFill>
                  <a:srgbClr val="202122"/>
                </a:solidFill>
                <a:latin typeface="Arial" panose="020B0604020202020204" pitchFamily="34" charset="0"/>
              </a:rPr>
              <a:t>Il </a:t>
            </a:r>
            <a:r>
              <a:rPr lang="it-IT" b="1" dirty="0">
                <a:solidFill>
                  <a:srgbClr val="202122"/>
                </a:solidFill>
                <a:latin typeface="Arial" panose="020B0604020202020204" pitchFamily="34" charset="0"/>
              </a:rPr>
              <a:t>dolmen</a:t>
            </a:r>
            <a:r>
              <a:rPr lang="it-IT" dirty="0">
                <a:solidFill>
                  <a:srgbClr val="202122"/>
                </a:solidFill>
                <a:latin typeface="Arial" panose="020B0604020202020204" pitchFamily="34" charset="0"/>
              </a:rPr>
              <a:t> è un tipo di tomba </a:t>
            </a:r>
            <a:r>
              <a:rPr lang="it-IT" dirty="0">
                <a:solidFill>
                  <a:srgbClr val="0B0080"/>
                </a:solidFill>
                <a:latin typeface="Arial" panose="020B0604020202020204" pitchFamily="34" charset="0"/>
                <a:hlinkClick r:id="rId3" tooltip="Megalito"/>
              </a:rPr>
              <a:t>megalitica</a:t>
            </a:r>
            <a:r>
              <a:rPr lang="it-IT" dirty="0">
                <a:solidFill>
                  <a:srgbClr val="202122"/>
                </a:solidFill>
                <a:latin typeface="Arial" panose="020B0604020202020204" pitchFamily="34" charset="0"/>
              </a:rPr>
              <a:t> preistorica a camera singola e, insieme al </a:t>
            </a:r>
            <a:r>
              <a:rPr lang="it-IT" dirty="0">
                <a:solidFill>
                  <a:srgbClr val="0B0080"/>
                </a:solidFill>
                <a:latin typeface="Arial" panose="020B0604020202020204" pitchFamily="34" charset="0"/>
                <a:hlinkClick r:id="rId4" tooltip="Cromlech"/>
              </a:rPr>
              <a:t>cromlech</a:t>
            </a:r>
            <a:r>
              <a:rPr lang="it-IT" dirty="0">
                <a:solidFill>
                  <a:srgbClr val="202122"/>
                </a:solidFill>
                <a:latin typeface="Arial" panose="020B0604020202020204" pitchFamily="34" charset="0"/>
              </a:rPr>
              <a:t> (come </a:t>
            </a:r>
            <a:r>
              <a:rPr lang="it-IT" dirty="0">
                <a:solidFill>
                  <a:srgbClr val="0B0080"/>
                </a:solidFill>
                <a:latin typeface="Arial" panose="020B0604020202020204" pitchFamily="34" charset="0"/>
                <a:hlinkClick r:id="rId5" tooltip="Stonehenge"/>
              </a:rPr>
              <a:t>Stonehenge</a:t>
            </a:r>
            <a:r>
              <a:rPr lang="it-IT" dirty="0">
                <a:solidFill>
                  <a:srgbClr val="202122"/>
                </a:solidFill>
                <a:latin typeface="Arial" panose="020B0604020202020204" pitchFamily="34" charset="0"/>
              </a:rPr>
              <a:t> in </a:t>
            </a:r>
            <a:r>
              <a:rPr lang="it-IT" dirty="0">
                <a:solidFill>
                  <a:srgbClr val="0B0080"/>
                </a:solidFill>
                <a:latin typeface="Arial" panose="020B0604020202020204" pitchFamily="34" charset="0"/>
                <a:hlinkClick r:id="rId6" tooltip="Gran Bretagna"/>
              </a:rPr>
              <a:t>Gran Bretagna</a:t>
            </a:r>
            <a:r>
              <a:rPr lang="it-IT" dirty="0">
                <a:solidFill>
                  <a:srgbClr val="202122"/>
                </a:solidFill>
                <a:latin typeface="Arial" panose="020B0604020202020204" pitchFamily="34" charset="0"/>
              </a:rPr>
              <a:t>) e il </a:t>
            </a:r>
            <a:r>
              <a:rPr lang="it-IT" dirty="0">
                <a:solidFill>
                  <a:srgbClr val="0B0080"/>
                </a:solidFill>
                <a:latin typeface="Arial" panose="020B0604020202020204" pitchFamily="34" charset="0"/>
                <a:hlinkClick r:id="rId7" tooltip="Menhir"/>
              </a:rPr>
              <a:t>menhir</a:t>
            </a:r>
            <a:r>
              <a:rPr lang="it-IT" dirty="0">
                <a:solidFill>
                  <a:srgbClr val="202122"/>
                </a:solidFill>
                <a:latin typeface="Arial" panose="020B0604020202020204" pitchFamily="34" charset="0"/>
              </a:rPr>
              <a:t>, costituisce il tipo più noto tra i monumenti </a:t>
            </a:r>
            <a:r>
              <a:rPr lang="it-IT" dirty="0">
                <a:solidFill>
                  <a:srgbClr val="0B0080"/>
                </a:solidFill>
                <a:latin typeface="Arial" panose="020B0604020202020204" pitchFamily="34" charset="0"/>
                <a:hlinkClick r:id="rId8" tooltip="Megalitico"/>
              </a:rPr>
              <a:t>megalitici</a:t>
            </a:r>
            <a:r>
              <a:rPr lang="it-IT" dirty="0">
                <a:solidFill>
                  <a:srgbClr val="202122"/>
                </a:solidFill>
                <a:latin typeface="Arial" panose="020B0604020202020204" pitchFamily="34" charset="0"/>
              </a:rPr>
              <a:t>. La realizzazione dei dolmen viene collocata nell'arco di tempo che va dalla fine del </a:t>
            </a:r>
            <a:r>
              <a:rPr lang="it-IT" dirty="0">
                <a:solidFill>
                  <a:srgbClr val="0B0080"/>
                </a:solidFill>
                <a:latin typeface="Arial" panose="020B0604020202020204" pitchFamily="34" charset="0"/>
                <a:hlinkClick r:id="rId9" tooltip="V millennio a.C."/>
              </a:rPr>
              <a:t>V millennio a.C.</a:t>
            </a:r>
            <a:r>
              <a:rPr lang="it-IT" dirty="0">
                <a:solidFill>
                  <a:srgbClr val="202122"/>
                </a:solidFill>
                <a:latin typeface="Arial" panose="020B0604020202020204" pitchFamily="34" charset="0"/>
              </a:rPr>
              <a:t> alla fine del </a:t>
            </a:r>
            <a:r>
              <a:rPr lang="it-IT" dirty="0">
                <a:solidFill>
                  <a:srgbClr val="0B0080"/>
                </a:solidFill>
                <a:latin typeface="Arial" panose="020B0604020202020204" pitchFamily="34" charset="0"/>
                <a:hlinkClick r:id="rId10" tooltip="III millennio a.C."/>
              </a:rPr>
              <a:t>III millennio a.C.</a:t>
            </a:r>
            <a:r>
              <a:rPr lang="it-IT" dirty="0">
                <a:solidFill>
                  <a:srgbClr val="202122"/>
                </a:solidFill>
                <a:latin typeface="Arial" panose="020B0604020202020204" pitchFamily="34" charset="0"/>
              </a:rPr>
              <a:t>, anche se in </a:t>
            </a:r>
            <a:r>
              <a:rPr lang="it-IT" dirty="0">
                <a:solidFill>
                  <a:srgbClr val="0B0080"/>
                </a:solidFill>
                <a:latin typeface="Arial" panose="020B0604020202020204" pitchFamily="34" charset="0"/>
                <a:hlinkClick r:id="rId11" tooltip="Estremo Oriente"/>
              </a:rPr>
              <a:t>Estremo Oriente</a:t>
            </a:r>
            <a:r>
              <a:rPr lang="it-IT" dirty="0">
                <a:solidFill>
                  <a:srgbClr val="202122"/>
                </a:solidFill>
                <a:latin typeface="Arial" panose="020B0604020202020204" pitchFamily="34" charset="0"/>
              </a:rPr>
              <a:t> l'uso del dolmen si prolungò fino al I millennio a.C.</a:t>
            </a:r>
          </a:p>
          <a:p>
            <a:r>
              <a:rPr lang="it-IT" dirty="0">
                <a:solidFill>
                  <a:srgbClr val="202122"/>
                </a:solidFill>
                <a:latin typeface="Arial" panose="020B0604020202020204" pitchFamily="34" charset="0"/>
              </a:rPr>
              <a:t>I dolmen sono costituiti da due o più piedritti verticali che sorreggono l'architrave costituito da uno o più lastroni orizzontali. La costruzione era in origine ricoperta, protetta e sostenuta da un </a:t>
            </a:r>
            <a:r>
              <a:rPr lang="it-IT" dirty="0">
                <a:solidFill>
                  <a:srgbClr val="0B0080"/>
                </a:solidFill>
                <a:latin typeface="Arial" panose="020B0604020202020204" pitchFamily="34" charset="0"/>
                <a:hlinkClick r:id="rId12" tooltip="Tumulo"/>
              </a:rPr>
              <a:t>tumulo</a:t>
            </a:r>
            <a:r>
              <a:rPr lang="it-IT" dirty="0">
                <a:solidFill>
                  <a:srgbClr val="202122"/>
                </a:solidFill>
                <a:latin typeface="Arial" panose="020B0604020202020204" pitchFamily="34" charset="0"/>
              </a:rPr>
              <a:t>.</a:t>
            </a:r>
          </a:p>
          <a:p>
            <a:r>
              <a:rPr lang="it-IT" dirty="0">
                <a:solidFill>
                  <a:srgbClr val="202122"/>
                </a:solidFill>
                <a:latin typeface="Arial" panose="020B0604020202020204" pitchFamily="34" charset="0"/>
              </a:rPr>
              <a:t>Molti esempi di questo tipo, o con temi architettonici più evoluti, sono stati ritrovati anche in </a:t>
            </a:r>
            <a:r>
              <a:rPr lang="it-IT" dirty="0">
                <a:solidFill>
                  <a:srgbClr val="0B0080"/>
                </a:solidFill>
                <a:latin typeface="Arial" panose="020B0604020202020204" pitchFamily="34" charset="0"/>
                <a:hlinkClick r:id="rId13" tooltip="Europa"/>
              </a:rPr>
              <a:t>Europa</a:t>
            </a:r>
            <a:r>
              <a:rPr lang="it-IT" dirty="0">
                <a:solidFill>
                  <a:srgbClr val="202122"/>
                </a:solidFill>
                <a:latin typeface="Arial" panose="020B0604020202020204" pitchFamily="34" charset="0"/>
              </a:rPr>
              <a:t>. In particolare si possono trovare nel </a:t>
            </a:r>
            <a:r>
              <a:rPr lang="it-IT" dirty="0">
                <a:solidFill>
                  <a:srgbClr val="0B0080"/>
                </a:solidFill>
                <a:latin typeface="Arial" panose="020B0604020202020204" pitchFamily="34" charset="0"/>
                <a:hlinkClick r:id="rId14" tooltip="Regno Unito"/>
              </a:rPr>
              <a:t>Regno Unito</a:t>
            </a:r>
            <a:r>
              <a:rPr lang="it-IT" dirty="0">
                <a:solidFill>
                  <a:srgbClr val="202122"/>
                </a:solidFill>
                <a:latin typeface="Arial" panose="020B0604020202020204" pitchFamily="34" charset="0"/>
              </a:rPr>
              <a:t>, in </a:t>
            </a:r>
            <a:r>
              <a:rPr lang="it-IT" dirty="0">
                <a:solidFill>
                  <a:srgbClr val="0B0080"/>
                </a:solidFill>
                <a:latin typeface="Arial" panose="020B0604020202020204" pitchFamily="34" charset="0"/>
                <a:hlinkClick r:id="rId15" tooltip="Irlanda"/>
              </a:rPr>
              <a:t>Irlanda</a:t>
            </a:r>
            <a:r>
              <a:rPr lang="it-IT" dirty="0">
                <a:solidFill>
                  <a:srgbClr val="202122"/>
                </a:solidFill>
                <a:latin typeface="Arial" panose="020B0604020202020204" pitchFamily="34" charset="0"/>
              </a:rPr>
              <a:t>, in </a:t>
            </a:r>
            <a:r>
              <a:rPr lang="it-IT" dirty="0">
                <a:solidFill>
                  <a:srgbClr val="0B0080"/>
                </a:solidFill>
                <a:latin typeface="Arial" panose="020B0604020202020204" pitchFamily="34" charset="0"/>
                <a:hlinkClick r:id="rId16" tooltip="Francia"/>
              </a:rPr>
              <a:t>Francia</a:t>
            </a:r>
            <a:r>
              <a:rPr lang="it-IT" dirty="0">
                <a:solidFill>
                  <a:srgbClr val="202122"/>
                </a:solidFill>
                <a:latin typeface="Arial" panose="020B0604020202020204" pitchFamily="34" charset="0"/>
              </a:rPr>
              <a:t>, in </a:t>
            </a:r>
            <a:r>
              <a:rPr lang="it-IT" dirty="0">
                <a:solidFill>
                  <a:srgbClr val="0B0080"/>
                </a:solidFill>
                <a:latin typeface="Arial" panose="020B0604020202020204" pitchFamily="34" charset="0"/>
                <a:hlinkClick r:id="rId17" tooltip="Germania"/>
              </a:rPr>
              <a:t>Germania</a:t>
            </a:r>
            <a:r>
              <a:rPr lang="it-IT" dirty="0">
                <a:solidFill>
                  <a:srgbClr val="202122"/>
                </a:solidFill>
                <a:latin typeface="Arial" panose="020B0604020202020204" pitchFamily="34" charset="0"/>
              </a:rPr>
              <a:t>, in </a:t>
            </a:r>
            <a:r>
              <a:rPr lang="it-IT" dirty="0">
                <a:solidFill>
                  <a:srgbClr val="0B0080"/>
                </a:solidFill>
                <a:latin typeface="Arial" panose="020B0604020202020204" pitchFamily="34" charset="0"/>
                <a:hlinkClick r:id="rId18" tooltip="Spagna"/>
              </a:rPr>
              <a:t>Spagna</a:t>
            </a:r>
            <a:r>
              <a:rPr lang="it-IT" dirty="0">
                <a:solidFill>
                  <a:srgbClr val="202122"/>
                </a:solidFill>
                <a:latin typeface="Arial" panose="020B0604020202020204" pitchFamily="34" charset="0"/>
              </a:rPr>
              <a:t>, in </a:t>
            </a:r>
            <a:r>
              <a:rPr lang="it-IT" dirty="0">
                <a:solidFill>
                  <a:srgbClr val="0B0080"/>
                </a:solidFill>
                <a:latin typeface="Arial" panose="020B0604020202020204" pitchFamily="34" charset="0"/>
                <a:hlinkClick r:id="rId19" tooltip="Portogallo"/>
              </a:rPr>
              <a:t>Portogallo</a:t>
            </a:r>
            <a:r>
              <a:rPr lang="it-IT" dirty="0">
                <a:solidFill>
                  <a:srgbClr val="202122"/>
                </a:solidFill>
                <a:latin typeface="Arial" panose="020B0604020202020204" pitchFamily="34" charset="0"/>
              </a:rPr>
              <a:t> e in </a:t>
            </a:r>
            <a:r>
              <a:rPr lang="it-IT" u="sng" dirty="0" smtClean="0">
                <a:solidFill>
                  <a:srgbClr val="FAA700"/>
                </a:solidFill>
                <a:latin typeface="Arial" panose="020B0604020202020204" pitchFamily="34" charset="0"/>
                <a:hlinkClick r:id="rId20"/>
              </a:rPr>
              <a:t>Italia</a:t>
            </a:r>
            <a:r>
              <a:rPr lang="it-IT" u="sng" dirty="0" smtClean="0">
                <a:solidFill>
                  <a:srgbClr val="FAA700"/>
                </a:solidFill>
                <a:latin typeface="Arial" panose="020B0604020202020204" pitchFamily="34" charset="0"/>
              </a:rPr>
              <a:t>.</a:t>
            </a:r>
            <a:endParaRPr lang="it-IT" b="0" i="0" dirty="0">
              <a:solidFill>
                <a:srgbClr val="202122"/>
              </a:solidFill>
              <a:effectLst/>
              <a:latin typeface="Arial" panose="020B0604020202020204" pitchFamily="34" charset="0"/>
            </a:endParaRPr>
          </a:p>
        </p:txBody>
      </p:sp>
    </p:spTree>
    <p:extLst>
      <p:ext uri="{BB962C8B-B14F-4D97-AF65-F5344CB8AC3E}">
        <p14:creationId xmlns:p14="http://schemas.microsoft.com/office/powerpoint/2010/main" val="39135379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4" name="Segnaposto contenuto 3"/>
          <p:cNvPicPr>
            <a:picLocks noGrp="1" noChangeAspect="1"/>
          </p:cNvPicPr>
          <p:nvPr>
            <p:ph idx="1"/>
          </p:nvPr>
        </p:nvPicPr>
        <p:blipFill>
          <a:blip r:embed="rId2"/>
          <a:stretch>
            <a:fillRect/>
          </a:stretch>
        </p:blipFill>
        <p:spPr>
          <a:xfrm>
            <a:off x="9352570" y="1455623"/>
            <a:ext cx="58979" cy="57088"/>
          </a:xfrm>
          <a:prstGeom prst="rect">
            <a:avLst/>
          </a:prstGeom>
        </p:spPr>
      </p:pic>
      <p:sp>
        <p:nvSpPr>
          <p:cNvPr id="5" name="Rettangolo 4"/>
          <p:cNvSpPr/>
          <p:nvPr/>
        </p:nvSpPr>
        <p:spPr>
          <a:xfrm>
            <a:off x="735187" y="1339647"/>
            <a:ext cx="9527824" cy="4894783"/>
          </a:xfrm>
          <a:prstGeom prst="rect">
            <a:avLst/>
          </a:prstGeom>
        </p:spPr>
        <p:txBody>
          <a:bodyPr wrap="square">
            <a:spAutoFit/>
          </a:bodyPr>
          <a:lstStyle/>
          <a:p>
            <a:r>
              <a:rPr lang="it-IT" dirty="0">
                <a:solidFill>
                  <a:srgbClr val="202122"/>
                </a:solidFill>
                <a:latin typeface="Arial" panose="020B0604020202020204" pitchFamily="34" charset="0"/>
              </a:rPr>
              <a:t>Un </a:t>
            </a:r>
            <a:r>
              <a:rPr lang="it-IT" b="1" dirty="0">
                <a:solidFill>
                  <a:srgbClr val="202122"/>
                </a:solidFill>
                <a:latin typeface="Arial" panose="020B0604020202020204" pitchFamily="34" charset="0"/>
              </a:rPr>
              <a:t>sistema trilitico</a:t>
            </a:r>
            <a:r>
              <a:rPr lang="it-IT" dirty="0">
                <a:solidFill>
                  <a:srgbClr val="202122"/>
                </a:solidFill>
                <a:latin typeface="Arial" panose="020B0604020202020204" pitchFamily="34" charset="0"/>
              </a:rPr>
              <a:t> o </a:t>
            </a:r>
            <a:r>
              <a:rPr lang="it-IT" dirty="0">
                <a:solidFill>
                  <a:srgbClr val="0B0080"/>
                </a:solidFill>
                <a:latin typeface="Arial" panose="020B0604020202020204" pitchFamily="34" charset="0"/>
                <a:hlinkClick r:id="rId3" tooltip="Trilite"/>
              </a:rPr>
              <a:t>trilite</a:t>
            </a:r>
            <a:r>
              <a:rPr lang="it-IT" dirty="0">
                <a:solidFill>
                  <a:srgbClr val="202122"/>
                </a:solidFill>
                <a:latin typeface="Arial" panose="020B0604020202020204" pitchFamily="34" charset="0"/>
              </a:rPr>
              <a:t> (dal greco tri = tre + </a:t>
            </a:r>
            <a:r>
              <a:rPr lang="it-IT" dirty="0" err="1">
                <a:solidFill>
                  <a:srgbClr val="202122"/>
                </a:solidFill>
                <a:latin typeface="Arial" panose="020B0604020202020204" pitchFamily="34" charset="0"/>
              </a:rPr>
              <a:t>lithos</a:t>
            </a:r>
            <a:r>
              <a:rPr lang="it-IT" dirty="0">
                <a:solidFill>
                  <a:srgbClr val="202122"/>
                </a:solidFill>
                <a:latin typeface="Arial" panose="020B0604020202020204" pitchFamily="34" charset="0"/>
              </a:rPr>
              <a:t> = pietra) è una </a:t>
            </a:r>
            <a:r>
              <a:rPr lang="it-IT" dirty="0">
                <a:solidFill>
                  <a:srgbClr val="0B0080"/>
                </a:solidFill>
                <a:latin typeface="Arial" panose="020B0604020202020204" pitchFamily="34" charset="0"/>
                <a:hlinkClick r:id="rId4" tooltip="Struttura resistente"/>
              </a:rPr>
              <a:t>struttura</a:t>
            </a:r>
            <a:r>
              <a:rPr lang="it-IT" dirty="0">
                <a:solidFill>
                  <a:srgbClr val="202122"/>
                </a:solidFill>
                <a:latin typeface="Arial" panose="020B0604020202020204" pitchFamily="34" charset="0"/>
              </a:rPr>
              <a:t> formata da due elementi disposti in verticale (</a:t>
            </a:r>
            <a:r>
              <a:rPr lang="it-IT" dirty="0">
                <a:solidFill>
                  <a:srgbClr val="0B0080"/>
                </a:solidFill>
                <a:latin typeface="Arial" panose="020B0604020202020204" pitchFamily="34" charset="0"/>
                <a:hlinkClick r:id="rId5" tooltip="Piedritti"/>
              </a:rPr>
              <a:t>piedritti</a:t>
            </a:r>
            <a:r>
              <a:rPr lang="it-IT" dirty="0">
                <a:solidFill>
                  <a:srgbClr val="202122"/>
                </a:solidFill>
                <a:latin typeface="Arial" panose="020B0604020202020204" pitchFamily="34" charset="0"/>
              </a:rPr>
              <a:t>) e un terzo appoggiato orizzontalmente sopra di essi (</a:t>
            </a:r>
            <a:r>
              <a:rPr lang="it-IT" dirty="0">
                <a:solidFill>
                  <a:srgbClr val="0B0080"/>
                </a:solidFill>
                <a:latin typeface="Arial" panose="020B0604020202020204" pitchFamily="34" charset="0"/>
                <a:hlinkClick r:id="rId6" tooltip="Architrave"/>
              </a:rPr>
              <a:t>architrave</a:t>
            </a:r>
            <a:r>
              <a:rPr lang="it-IT" dirty="0">
                <a:solidFill>
                  <a:srgbClr val="202122"/>
                </a:solidFill>
                <a:latin typeface="Arial" panose="020B0604020202020204" pitchFamily="34" charset="0"/>
              </a:rPr>
              <a:t>), a formare una sorta di </a:t>
            </a:r>
            <a:r>
              <a:rPr lang="it-IT" dirty="0">
                <a:solidFill>
                  <a:srgbClr val="0B0080"/>
                </a:solidFill>
                <a:latin typeface="Arial" panose="020B0604020202020204" pitchFamily="34" charset="0"/>
                <a:hlinkClick r:id="rId7" tooltip="Porta"/>
              </a:rPr>
              <a:t>porta</a:t>
            </a:r>
            <a:r>
              <a:rPr lang="it-IT" dirty="0">
                <a:solidFill>
                  <a:srgbClr val="202122"/>
                </a:solidFill>
                <a:latin typeface="Arial" panose="020B0604020202020204" pitchFamily="34" charset="0"/>
              </a:rPr>
              <a:t>. È una struttura coprente una minima luce.</a:t>
            </a:r>
          </a:p>
          <a:p>
            <a:r>
              <a:rPr lang="it-IT" dirty="0">
                <a:solidFill>
                  <a:srgbClr val="202122"/>
                </a:solidFill>
                <a:latin typeface="Arial" panose="020B0604020202020204" pitchFamily="34" charset="0"/>
              </a:rPr>
              <a:t>Il trilite è una struttura architettonica semplice, piuttosto comune nei monumenti megalitici composti da tre elementi megalitici e venne usata soprattutto nel periodo </a:t>
            </a:r>
            <a:r>
              <a:rPr lang="it-IT" dirty="0">
                <a:solidFill>
                  <a:srgbClr val="0B0080"/>
                </a:solidFill>
                <a:latin typeface="Arial" panose="020B0604020202020204" pitchFamily="34" charset="0"/>
                <a:hlinkClick r:id="rId8" tooltip="Calcolitico"/>
              </a:rPr>
              <a:t>Calcolitico</a:t>
            </a:r>
            <a:r>
              <a:rPr lang="it-IT" dirty="0">
                <a:solidFill>
                  <a:srgbClr val="202122"/>
                </a:solidFill>
                <a:latin typeface="Arial" panose="020B0604020202020204" pitchFamily="34" charset="0"/>
              </a:rPr>
              <a:t>. Il vantaggio è quello di generare forze spingenti solo verso il basso e quindi di non essere soggette a spinte laterali; gli svantaggi sono legati alla limitatezza della distanza tra i megaliti. L'architrave spinge il suo peso sui piedritti ed essi per sostenerlo lo scaricano sul suolo. Se la luce (lo spazio Tra i due piedritti) è troppo ampia l'architrave cede, per non sprofondare invece si mette la fondazione.</a:t>
            </a:r>
          </a:p>
          <a:p>
            <a:r>
              <a:rPr lang="it-IT" dirty="0">
                <a:solidFill>
                  <a:srgbClr val="202122"/>
                </a:solidFill>
                <a:latin typeface="Arial" panose="020B0604020202020204" pitchFamily="34" charset="0"/>
              </a:rPr>
              <a:t>Fra gli esempi preistorici più celebri dove si trovano sistemi trilitici, si possono citare </a:t>
            </a:r>
            <a:r>
              <a:rPr lang="it-IT" dirty="0">
                <a:solidFill>
                  <a:srgbClr val="0B0080"/>
                </a:solidFill>
                <a:latin typeface="Arial" panose="020B0604020202020204" pitchFamily="34" charset="0"/>
                <a:hlinkClick r:id="rId9" tooltip="Stonehenge"/>
              </a:rPr>
              <a:t>Stonehenge</a:t>
            </a:r>
            <a:r>
              <a:rPr lang="it-IT" dirty="0">
                <a:solidFill>
                  <a:srgbClr val="202122"/>
                </a:solidFill>
                <a:latin typeface="Arial" panose="020B0604020202020204" pitchFamily="34" charset="0"/>
              </a:rPr>
              <a:t>, i </a:t>
            </a:r>
            <a:r>
              <a:rPr lang="it-IT" dirty="0">
                <a:solidFill>
                  <a:srgbClr val="0B0080"/>
                </a:solidFill>
                <a:latin typeface="Arial" panose="020B0604020202020204" pitchFamily="34" charset="0"/>
                <a:hlinkClick r:id="rId10" tooltip="Ipogeo di Hal Saflieni"/>
              </a:rPr>
              <a:t>templi di Malta</a:t>
            </a:r>
            <a:r>
              <a:rPr lang="it-IT" dirty="0">
                <a:solidFill>
                  <a:srgbClr val="202122"/>
                </a:solidFill>
                <a:latin typeface="Arial" panose="020B0604020202020204" pitchFamily="34" charset="0"/>
              </a:rPr>
              <a:t> e la </a:t>
            </a:r>
            <a:r>
              <a:rPr lang="it-IT" dirty="0">
                <a:solidFill>
                  <a:srgbClr val="0B0080"/>
                </a:solidFill>
                <a:latin typeface="Arial" panose="020B0604020202020204" pitchFamily="34" charset="0"/>
                <a:hlinkClick r:id="rId11" tooltip="Porta dei Leoni (Micene)"/>
              </a:rPr>
              <a:t>porta dei Leoni</a:t>
            </a:r>
            <a:r>
              <a:rPr lang="it-IT" dirty="0">
                <a:solidFill>
                  <a:srgbClr val="202122"/>
                </a:solidFill>
                <a:latin typeface="Arial" panose="020B0604020202020204" pitchFamily="34" charset="0"/>
              </a:rPr>
              <a:t> a Micene.</a:t>
            </a:r>
          </a:p>
          <a:p>
            <a:r>
              <a:rPr lang="it-IT" dirty="0">
                <a:solidFill>
                  <a:srgbClr val="202122"/>
                </a:solidFill>
                <a:latin typeface="Arial" panose="020B0604020202020204" pitchFamily="34" charset="0"/>
              </a:rPr>
              <a:t>I Greci antichi usavano il sistema trilitico (lo preferivano all'arco, anche se talvolta utilizzavano anche quest'ultimo), per cui esso è alla base degli </a:t>
            </a:r>
            <a:r>
              <a:rPr lang="it-IT" dirty="0">
                <a:solidFill>
                  <a:srgbClr val="0B0080"/>
                </a:solidFill>
                <a:latin typeface="Arial" panose="020B0604020202020204" pitchFamily="34" charset="0"/>
                <a:hlinkClick r:id="rId12" tooltip="Ordine architettonico"/>
              </a:rPr>
              <a:t>ordini architettonici</a:t>
            </a:r>
            <a:r>
              <a:rPr lang="it-IT" dirty="0">
                <a:solidFill>
                  <a:srgbClr val="202122"/>
                </a:solidFill>
                <a:latin typeface="Arial" panose="020B0604020202020204" pitchFamily="34" charset="0"/>
              </a:rPr>
              <a:t> classici, dove i sostegni verticali sono rappresentati dalla colonna (composta di base, fusto e </a:t>
            </a:r>
            <a:r>
              <a:rPr lang="it-IT" dirty="0">
                <a:solidFill>
                  <a:srgbClr val="0B0080"/>
                </a:solidFill>
                <a:latin typeface="Arial" panose="020B0604020202020204" pitchFamily="34" charset="0"/>
                <a:hlinkClick r:id="rId13" tooltip="Capitello"/>
              </a:rPr>
              <a:t>capitello</a:t>
            </a:r>
            <a:r>
              <a:rPr lang="it-IT" dirty="0">
                <a:solidFill>
                  <a:srgbClr val="202122"/>
                </a:solidFill>
                <a:latin typeface="Arial" panose="020B0604020202020204" pitchFamily="34" charset="0"/>
              </a:rPr>
              <a:t>) e quello orizzontale dall'</a:t>
            </a:r>
            <a:r>
              <a:rPr lang="it-IT" dirty="0">
                <a:solidFill>
                  <a:srgbClr val="0B0080"/>
                </a:solidFill>
                <a:latin typeface="Arial" panose="020B0604020202020204" pitchFamily="34" charset="0"/>
                <a:hlinkClick r:id="rId6" tooltip="Architrave"/>
              </a:rPr>
              <a:t>architrave</a:t>
            </a:r>
            <a:r>
              <a:rPr lang="it-IT" dirty="0">
                <a:solidFill>
                  <a:srgbClr val="202122"/>
                </a:solidFill>
                <a:latin typeface="Arial" panose="020B0604020202020204" pitchFamily="34" charset="0"/>
              </a:rPr>
              <a:t>.</a:t>
            </a:r>
          </a:p>
          <a:p>
            <a:r>
              <a:rPr lang="it-IT" dirty="0">
                <a:solidFill>
                  <a:srgbClr val="202122"/>
                </a:solidFill>
                <a:latin typeface="Arial" panose="020B0604020202020204" pitchFamily="34" charset="0"/>
              </a:rPr>
              <a:t>Il sistema trilitico è uno dei sistemi costruttivi più antichi della stori</a:t>
            </a:r>
            <a:endParaRPr lang="it-IT" b="0" i="0" dirty="0">
              <a:solidFill>
                <a:srgbClr val="202122"/>
              </a:solidFill>
              <a:effectLst/>
              <a:latin typeface="Arial" panose="020B0604020202020204" pitchFamily="34" charset="0"/>
            </a:endParaRPr>
          </a:p>
        </p:txBody>
      </p:sp>
    </p:spTree>
    <p:extLst>
      <p:ext uri="{BB962C8B-B14F-4D97-AF65-F5344CB8AC3E}">
        <p14:creationId xmlns:p14="http://schemas.microsoft.com/office/powerpoint/2010/main" val="7647508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027560" y="620889"/>
            <a:ext cx="5766483" cy="5581614"/>
          </a:xfrm>
          <a:prstGeom prst="rect">
            <a:avLst/>
          </a:prstGeom>
        </p:spPr>
      </p:pic>
    </p:spTree>
    <p:extLst>
      <p:ext uri="{BB962C8B-B14F-4D97-AF65-F5344CB8AC3E}">
        <p14:creationId xmlns:p14="http://schemas.microsoft.com/office/powerpoint/2010/main" val="1819416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5686778" y="2566723"/>
            <a:ext cx="4044243" cy="3358446"/>
          </a:xfrm>
        </p:spPr>
        <p:txBody>
          <a:bodyPr/>
          <a:lstStyle/>
          <a:p>
            <a:pPr marL="0" indent="0">
              <a:buNone/>
            </a:pPr>
            <a:r>
              <a:rPr lang="it-IT" dirty="0" smtClean="0"/>
              <a:t>Più dolmen disposti uno dietro l’altro formano il cosiddetto CROMLECH. Si tratterebbe di luoghi sacri legati al culto del sole.</a:t>
            </a:r>
            <a:endParaRPr lang="it-IT" dirty="0"/>
          </a:p>
        </p:txBody>
      </p:sp>
      <p:pic>
        <p:nvPicPr>
          <p:cNvPr id="4" name="Immagine 3"/>
          <p:cNvPicPr>
            <a:picLocks noChangeAspect="1"/>
          </p:cNvPicPr>
          <p:nvPr/>
        </p:nvPicPr>
        <p:blipFill>
          <a:blip r:embed="rId2"/>
          <a:stretch>
            <a:fillRect/>
          </a:stretch>
        </p:blipFill>
        <p:spPr>
          <a:xfrm>
            <a:off x="1295402" y="2645745"/>
            <a:ext cx="4075289" cy="2833599"/>
          </a:xfrm>
          <a:prstGeom prst="rect">
            <a:avLst/>
          </a:prstGeom>
        </p:spPr>
      </p:pic>
    </p:spTree>
    <p:extLst>
      <p:ext uri="{BB962C8B-B14F-4D97-AF65-F5344CB8AC3E}">
        <p14:creationId xmlns:p14="http://schemas.microsoft.com/office/powerpoint/2010/main" val="26675264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FINE.</a:t>
            </a:r>
            <a:endParaRPr lang="it-IT" dirty="0"/>
          </a:p>
        </p:txBody>
      </p:sp>
      <p:sp>
        <p:nvSpPr>
          <p:cNvPr id="3" name="Segnaposto testo 2"/>
          <p:cNvSpPr>
            <a:spLocks noGrp="1"/>
          </p:cNvSpPr>
          <p:nvPr>
            <p:ph type="body" idx="1"/>
          </p:nvPr>
        </p:nvSpPr>
        <p:spPr/>
        <p:txBody>
          <a:bodyPr/>
          <a:lstStyle/>
          <a:p>
            <a:r>
              <a:rPr lang="it-IT" dirty="0" smtClean="0"/>
              <a:t>Marina Cataldi.</a:t>
            </a:r>
            <a:endParaRPr lang="it-IT" dirty="0"/>
          </a:p>
        </p:txBody>
      </p:sp>
      <p:pic>
        <p:nvPicPr>
          <p:cNvPr id="4" name="Immagine 3"/>
          <p:cNvPicPr>
            <a:picLocks noChangeAspect="1"/>
          </p:cNvPicPr>
          <p:nvPr/>
        </p:nvPicPr>
        <p:blipFill>
          <a:blip r:embed="rId2"/>
          <a:stretch>
            <a:fillRect/>
          </a:stretch>
        </p:blipFill>
        <p:spPr>
          <a:xfrm flipH="1" flipV="1">
            <a:off x="10171288" y="-1016000"/>
            <a:ext cx="713545" cy="713545"/>
          </a:xfrm>
          <a:prstGeom prst="rect">
            <a:avLst/>
          </a:prstGeom>
        </p:spPr>
      </p:pic>
      <p:pic>
        <p:nvPicPr>
          <p:cNvPr id="5" name="Immagine 4"/>
          <p:cNvPicPr>
            <a:picLocks noChangeAspect="1"/>
          </p:cNvPicPr>
          <p:nvPr/>
        </p:nvPicPr>
        <p:blipFill>
          <a:blip r:embed="rId3"/>
          <a:stretch>
            <a:fillRect/>
          </a:stretch>
        </p:blipFill>
        <p:spPr>
          <a:xfrm>
            <a:off x="3891668" y="652711"/>
            <a:ext cx="7295621" cy="5492842"/>
          </a:xfrm>
          <a:prstGeom prst="rect">
            <a:avLst/>
          </a:prstGeom>
        </p:spPr>
      </p:pic>
    </p:spTree>
    <p:extLst>
      <p:ext uri="{BB962C8B-B14F-4D97-AF65-F5344CB8AC3E}">
        <p14:creationId xmlns:p14="http://schemas.microsoft.com/office/powerpoint/2010/main" val="6124011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Che cos’è la preistoria?</a:t>
            </a:r>
            <a:endParaRPr lang="it-IT" dirty="0"/>
          </a:p>
        </p:txBody>
      </p:sp>
      <p:sp>
        <p:nvSpPr>
          <p:cNvPr id="3" name="Segnaposto contenuto 2"/>
          <p:cNvSpPr>
            <a:spLocks noGrp="1"/>
          </p:cNvSpPr>
          <p:nvPr>
            <p:ph idx="1"/>
          </p:nvPr>
        </p:nvSpPr>
        <p:spPr/>
        <p:txBody>
          <a:bodyPr>
            <a:normAutofit fontScale="92500" lnSpcReduction="10000"/>
          </a:bodyPr>
          <a:lstStyle/>
          <a:p>
            <a:pPr marL="0" indent="0">
              <a:buNone/>
            </a:pPr>
            <a:r>
              <a:rPr lang="it-IT" dirty="0" smtClean="0"/>
              <a:t> </a:t>
            </a:r>
            <a:r>
              <a:rPr lang="it-IT" dirty="0"/>
              <a:t>La </a:t>
            </a:r>
            <a:r>
              <a:rPr lang="it-IT" dirty="0" smtClean="0"/>
              <a:t>preistoria, termine che significa prima della storia, va dalla comparsa dell’uomo sulla terra, 4,5 milioni di anni fa, all’invenzione della </a:t>
            </a:r>
            <a:r>
              <a:rPr lang="it-IT" dirty="0" err="1" smtClean="0"/>
              <a:t>scrittura,circa</a:t>
            </a:r>
            <a:r>
              <a:rPr lang="it-IT" dirty="0" smtClean="0"/>
              <a:t> 5000 anni fa. I primi oggetti lavorativi dell’uomo risalgono a meno di 2 milioni di anni fa quando ha inizio l’età della pietra. Questo periodo si divide in:</a:t>
            </a:r>
          </a:p>
          <a:p>
            <a:pPr>
              <a:buFont typeface="Wingdings" panose="05000000000000000000" pitchFamily="2" charset="2"/>
              <a:buChar char="Ø"/>
            </a:pPr>
            <a:r>
              <a:rPr lang="it-IT" dirty="0" smtClean="0"/>
              <a:t>Paleolitico da 1.800.000 a 10.000 a.C.</a:t>
            </a:r>
          </a:p>
          <a:p>
            <a:pPr>
              <a:buFont typeface="Wingdings" panose="05000000000000000000" pitchFamily="2" charset="2"/>
              <a:buChar char="Ø"/>
            </a:pPr>
            <a:r>
              <a:rPr lang="it-IT" dirty="0" smtClean="0"/>
              <a:t>Mesolitico da 8.000 a 6.000 a.C.</a:t>
            </a:r>
          </a:p>
          <a:p>
            <a:pPr>
              <a:buFont typeface="Wingdings" panose="05000000000000000000" pitchFamily="2" charset="2"/>
              <a:buChar char="Ø"/>
            </a:pPr>
            <a:r>
              <a:rPr lang="it-IT" dirty="0" smtClean="0"/>
              <a:t>Neolitico da 6.000 a 4.000 a.C.</a:t>
            </a:r>
          </a:p>
          <a:p>
            <a:pPr>
              <a:buFont typeface="Wingdings" panose="05000000000000000000" pitchFamily="2" charset="2"/>
              <a:buChar char="Ø"/>
            </a:pPr>
            <a:r>
              <a:rPr lang="it-IT" dirty="0" smtClean="0"/>
              <a:t>Età della pietra da 4.000 a 500 </a:t>
            </a:r>
            <a:r>
              <a:rPr lang="it-IT" dirty="0" err="1" smtClean="0"/>
              <a:t>a.C</a:t>
            </a:r>
            <a:r>
              <a:rPr lang="it-IT" dirty="0" smtClean="0"/>
              <a:t> (già oltre la preistoria)</a:t>
            </a:r>
          </a:p>
        </p:txBody>
      </p:sp>
    </p:spTree>
    <p:extLst>
      <p:ext uri="{BB962C8B-B14F-4D97-AF65-F5344CB8AC3E}">
        <p14:creationId xmlns:p14="http://schemas.microsoft.com/office/powerpoint/2010/main" val="25785916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fontScale="85000" lnSpcReduction="20000"/>
          </a:bodyPr>
          <a:lstStyle/>
          <a:p>
            <a:r>
              <a:rPr lang="it-IT" dirty="0">
                <a:solidFill>
                  <a:srgbClr val="202122"/>
                </a:solidFill>
                <a:latin typeface="Arial" panose="020B0604020202020204" pitchFamily="34" charset="0"/>
              </a:rPr>
              <a:t>Il </a:t>
            </a:r>
            <a:r>
              <a:rPr lang="it-IT" b="1" dirty="0">
                <a:solidFill>
                  <a:srgbClr val="202122"/>
                </a:solidFill>
                <a:latin typeface="Arial" panose="020B0604020202020204" pitchFamily="34" charset="0"/>
              </a:rPr>
              <a:t>Paleolitico</a:t>
            </a:r>
            <a:r>
              <a:rPr lang="it-IT" dirty="0">
                <a:solidFill>
                  <a:srgbClr val="202122"/>
                </a:solidFill>
                <a:latin typeface="Arial" panose="020B0604020202020204" pitchFamily="34" charset="0"/>
              </a:rPr>
              <a:t> </a:t>
            </a:r>
            <a:r>
              <a:rPr lang="it-IT" dirty="0" smtClean="0">
                <a:solidFill>
                  <a:srgbClr val="202122"/>
                </a:solidFill>
                <a:latin typeface="Arial" panose="020B0604020202020204" pitchFamily="34" charset="0"/>
              </a:rPr>
              <a:t>(ossia </a:t>
            </a:r>
            <a:r>
              <a:rPr lang="it-IT" dirty="0">
                <a:solidFill>
                  <a:srgbClr val="202122"/>
                </a:solidFill>
                <a:latin typeface="Arial" panose="020B0604020202020204" pitchFamily="34" charset="0"/>
              </a:rPr>
              <a:t>"età della pietra </a:t>
            </a:r>
            <a:r>
              <a:rPr lang="it-IT" dirty="0" smtClean="0">
                <a:solidFill>
                  <a:srgbClr val="202122"/>
                </a:solidFill>
                <a:latin typeface="Arial" panose="020B0604020202020204" pitchFamily="34" charset="0"/>
              </a:rPr>
              <a:t>antica« </a:t>
            </a:r>
            <a:r>
              <a:rPr lang="it-IT" dirty="0">
                <a:solidFill>
                  <a:srgbClr val="202122"/>
                </a:solidFill>
                <a:latin typeface="Arial" panose="020B0604020202020204" pitchFamily="34" charset="0"/>
              </a:rPr>
              <a:t>o "</a:t>
            </a:r>
            <a:r>
              <a:rPr lang="it-IT" dirty="0" smtClean="0">
                <a:solidFill>
                  <a:srgbClr val="202122"/>
                </a:solidFill>
                <a:latin typeface="Arial" panose="020B0604020202020204" pitchFamily="34" charset="0"/>
              </a:rPr>
              <a:t>età</a:t>
            </a:r>
          </a:p>
          <a:p>
            <a:pPr marL="0" indent="0">
              <a:buNone/>
            </a:pPr>
            <a:r>
              <a:rPr lang="it-IT" dirty="0" smtClean="0">
                <a:solidFill>
                  <a:srgbClr val="202122"/>
                </a:solidFill>
                <a:latin typeface="Arial" panose="020B0604020202020204" pitchFamily="34" charset="0"/>
              </a:rPr>
              <a:t> </a:t>
            </a:r>
            <a:r>
              <a:rPr lang="it-IT" dirty="0">
                <a:solidFill>
                  <a:srgbClr val="202122"/>
                </a:solidFill>
                <a:latin typeface="Arial" panose="020B0604020202020204" pitchFamily="34" charset="0"/>
              </a:rPr>
              <a:t>antica della pietra</a:t>
            </a:r>
            <a:r>
              <a:rPr lang="it-IT" dirty="0" smtClean="0">
                <a:solidFill>
                  <a:srgbClr val="202122"/>
                </a:solidFill>
                <a:latin typeface="Arial" panose="020B0604020202020204" pitchFamily="34" charset="0"/>
              </a:rPr>
              <a:t>") </a:t>
            </a:r>
            <a:r>
              <a:rPr lang="it-IT" dirty="0">
                <a:solidFill>
                  <a:srgbClr val="202122"/>
                </a:solidFill>
                <a:latin typeface="Arial" panose="020B0604020202020204" pitchFamily="34" charset="0"/>
              </a:rPr>
              <a:t>è il periodo della </a:t>
            </a:r>
            <a:r>
              <a:rPr lang="it-IT" dirty="0">
                <a:solidFill>
                  <a:srgbClr val="0B0080"/>
                </a:solidFill>
                <a:latin typeface="Arial" panose="020B0604020202020204" pitchFamily="34" charset="0"/>
                <a:hlinkClick r:id="rId2" tooltip="Preistoria"/>
              </a:rPr>
              <a:t>preistoria</a:t>
            </a:r>
            <a:r>
              <a:rPr lang="it-IT" dirty="0">
                <a:solidFill>
                  <a:srgbClr val="202122"/>
                </a:solidFill>
                <a:latin typeface="Arial" panose="020B0604020202020204" pitchFamily="34" charset="0"/>
              </a:rPr>
              <a:t> in cui </a:t>
            </a:r>
            <a:endParaRPr lang="it-IT" dirty="0" smtClean="0">
              <a:solidFill>
                <a:srgbClr val="202122"/>
              </a:solidFill>
              <a:latin typeface="Arial" panose="020B0604020202020204" pitchFamily="34" charset="0"/>
            </a:endParaRPr>
          </a:p>
          <a:p>
            <a:pPr marL="0" indent="0">
              <a:buNone/>
            </a:pPr>
            <a:r>
              <a:rPr lang="it-IT" dirty="0" smtClean="0">
                <a:solidFill>
                  <a:srgbClr val="202122"/>
                </a:solidFill>
                <a:latin typeface="Arial" panose="020B0604020202020204" pitchFamily="34" charset="0"/>
              </a:rPr>
              <a:t>si </a:t>
            </a:r>
            <a:r>
              <a:rPr lang="it-IT" dirty="0">
                <a:solidFill>
                  <a:srgbClr val="202122"/>
                </a:solidFill>
                <a:latin typeface="Arial" panose="020B0604020202020204" pitchFamily="34" charset="0"/>
              </a:rPr>
              <a:t>sviluppò la </a:t>
            </a:r>
            <a:r>
              <a:rPr lang="it-IT" dirty="0" smtClean="0">
                <a:solidFill>
                  <a:srgbClr val="0B0080"/>
                </a:solidFill>
                <a:latin typeface="Arial" panose="020B0604020202020204" pitchFamily="34" charset="0"/>
                <a:hlinkClick r:id="rId3" tooltip="Tecnologia"/>
              </a:rPr>
              <a:t>tecnologia</a:t>
            </a:r>
            <a:r>
              <a:rPr lang="it-IT" dirty="0">
                <a:solidFill>
                  <a:srgbClr val="202122"/>
                </a:solidFill>
                <a:latin typeface="Arial" panose="020B0604020202020204" pitchFamily="34" charset="0"/>
              </a:rPr>
              <a:t> umana con l'introduzione dei primi </a:t>
            </a:r>
            <a:endParaRPr lang="it-IT" dirty="0" smtClean="0">
              <a:solidFill>
                <a:srgbClr val="202122"/>
              </a:solidFill>
              <a:latin typeface="Arial" panose="020B0604020202020204" pitchFamily="34" charset="0"/>
            </a:endParaRPr>
          </a:p>
          <a:p>
            <a:pPr marL="0" indent="0">
              <a:buNone/>
            </a:pPr>
            <a:r>
              <a:rPr lang="it-IT" dirty="0" smtClean="0">
                <a:solidFill>
                  <a:srgbClr val="202122"/>
                </a:solidFill>
                <a:latin typeface="Arial" panose="020B0604020202020204" pitchFamily="34" charset="0"/>
              </a:rPr>
              <a:t>strumenti </a:t>
            </a:r>
            <a:r>
              <a:rPr lang="it-IT" dirty="0">
                <a:solidFill>
                  <a:srgbClr val="202122"/>
                </a:solidFill>
                <a:latin typeface="Arial" panose="020B0604020202020204" pitchFamily="34" charset="0"/>
              </a:rPr>
              <a:t>in </a:t>
            </a:r>
            <a:r>
              <a:rPr lang="it-IT" dirty="0" smtClean="0">
                <a:solidFill>
                  <a:srgbClr val="202122"/>
                </a:solidFill>
                <a:latin typeface="Arial" panose="020B0604020202020204" pitchFamily="34" charset="0"/>
              </a:rPr>
              <a:t>pietra</a:t>
            </a:r>
            <a:r>
              <a:rPr lang="it-IT" dirty="0">
                <a:solidFill>
                  <a:srgbClr val="202122"/>
                </a:solidFill>
                <a:latin typeface="Arial" panose="020B0604020202020204" pitchFamily="34" charset="0"/>
              </a:rPr>
              <a:t> da parte di diverse specie di </a:t>
            </a:r>
            <a:r>
              <a:rPr lang="it-IT" dirty="0">
                <a:solidFill>
                  <a:srgbClr val="0B0080"/>
                </a:solidFill>
                <a:latin typeface="Arial" panose="020B0604020202020204" pitchFamily="34" charset="0"/>
                <a:hlinkClick r:id="rId4" tooltip="Ominidi"/>
              </a:rPr>
              <a:t>ominidi</a:t>
            </a:r>
            <a:r>
              <a:rPr lang="it-IT" dirty="0">
                <a:solidFill>
                  <a:srgbClr val="202122"/>
                </a:solidFill>
                <a:latin typeface="Arial" panose="020B0604020202020204" pitchFamily="34" charset="0"/>
              </a:rPr>
              <a:t>. </a:t>
            </a:r>
            <a:r>
              <a:rPr lang="it-IT" dirty="0" smtClean="0">
                <a:solidFill>
                  <a:srgbClr val="202122"/>
                </a:solidFill>
                <a:latin typeface="Arial" panose="020B0604020202020204" pitchFamily="34" charset="0"/>
              </a:rPr>
              <a:t>Iniziò</a:t>
            </a:r>
          </a:p>
          <a:p>
            <a:pPr marL="0" indent="0">
              <a:buNone/>
            </a:pPr>
            <a:r>
              <a:rPr lang="it-IT" dirty="0" smtClean="0">
                <a:solidFill>
                  <a:srgbClr val="202122"/>
                </a:solidFill>
                <a:latin typeface="Arial" panose="020B0604020202020204" pitchFamily="34" charset="0"/>
              </a:rPr>
              <a:t> circa </a:t>
            </a:r>
            <a:r>
              <a:rPr lang="it-IT" dirty="0">
                <a:solidFill>
                  <a:srgbClr val="202122"/>
                </a:solidFill>
                <a:latin typeface="Arial" panose="020B0604020202020204" pitchFamily="34" charset="0"/>
              </a:rPr>
              <a:t>2,5 milioni di anni fa e terminò 10 000 anni fa con l'introduzione </a:t>
            </a:r>
            <a:r>
              <a:rPr lang="it-IT" dirty="0" smtClean="0">
                <a:solidFill>
                  <a:srgbClr val="202122"/>
                </a:solidFill>
                <a:latin typeface="Arial" panose="020B0604020202020204" pitchFamily="34" charset="0"/>
              </a:rPr>
              <a:t>dell'agricoltura</a:t>
            </a:r>
            <a:r>
              <a:rPr lang="it-IT" dirty="0">
                <a:solidFill>
                  <a:srgbClr val="202122"/>
                </a:solidFill>
                <a:latin typeface="Arial" panose="020B0604020202020204" pitchFamily="34" charset="0"/>
              </a:rPr>
              <a:t> e il passaggio al </a:t>
            </a:r>
            <a:r>
              <a:rPr lang="it-IT" dirty="0">
                <a:solidFill>
                  <a:srgbClr val="0B0080"/>
                </a:solidFill>
                <a:latin typeface="Arial" panose="020B0604020202020204" pitchFamily="34" charset="0"/>
                <a:hlinkClick r:id="rId5" tooltip="Mesolitico"/>
              </a:rPr>
              <a:t>Mesolitico</a:t>
            </a:r>
            <a:r>
              <a:rPr lang="it-IT" dirty="0">
                <a:solidFill>
                  <a:srgbClr val="202122"/>
                </a:solidFill>
                <a:latin typeface="Arial" panose="020B0604020202020204" pitchFamily="34" charset="0"/>
              </a:rPr>
              <a:t>, o, nelle zone di precoce </a:t>
            </a:r>
            <a:r>
              <a:rPr lang="it-IT" dirty="0" err="1">
                <a:solidFill>
                  <a:srgbClr val="202122"/>
                </a:solidFill>
                <a:latin typeface="Arial" panose="020B0604020202020204" pitchFamily="34" charset="0"/>
              </a:rPr>
              <a:t>neolitizzazione</a:t>
            </a:r>
            <a:r>
              <a:rPr lang="it-IT" dirty="0">
                <a:solidFill>
                  <a:srgbClr val="202122"/>
                </a:solidFill>
                <a:latin typeface="Arial" panose="020B0604020202020204" pitchFamily="34" charset="0"/>
              </a:rPr>
              <a:t>, </a:t>
            </a:r>
            <a:r>
              <a:rPr lang="it-IT" dirty="0" smtClean="0">
                <a:solidFill>
                  <a:srgbClr val="202122"/>
                </a:solidFill>
                <a:latin typeface="Arial" panose="020B0604020202020204" pitchFamily="34" charset="0"/>
              </a:rPr>
              <a:t>all'</a:t>
            </a:r>
            <a:r>
              <a:rPr lang="it-IT" dirty="0" err="1" smtClean="0">
                <a:solidFill>
                  <a:srgbClr val="0B0080"/>
                </a:solidFill>
                <a:latin typeface="Arial" panose="020B0604020202020204" pitchFamily="34" charset="0"/>
                <a:hlinkClick r:id="rId5" tooltip="Mesolitico"/>
              </a:rPr>
              <a:t>Epipaleolitico</a:t>
            </a:r>
            <a:r>
              <a:rPr lang="it-IT" dirty="0" err="1" smtClean="0">
                <a:solidFill>
                  <a:srgbClr val="202122"/>
                </a:solidFill>
                <a:latin typeface="Arial" panose="020B0604020202020204" pitchFamily="34" charset="0"/>
              </a:rPr>
              <a:t>.Gli</a:t>
            </a:r>
            <a:r>
              <a:rPr lang="it-IT" dirty="0" smtClean="0">
                <a:solidFill>
                  <a:srgbClr val="202122"/>
                </a:solidFill>
                <a:latin typeface="Arial" panose="020B0604020202020204" pitchFamily="34" charset="0"/>
              </a:rPr>
              <a:t> uomini vivono nelle caverne e si procuravo il cibo cacciando e raccogliendo animali selvatici. Realizzano gli utensili in pietra scheggiando un pezzo di selce con altre pietre più dure. Realizza così i chopper. È la prima produzione artistica dell’uomo.</a:t>
            </a:r>
            <a:endParaRPr lang="it-IT" dirty="0"/>
          </a:p>
        </p:txBody>
      </p:sp>
      <p:pic>
        <p:nvPicPr>
          <p:cNvPr id="4" name="Immagine 3"/>
          <p:cNvPicPr>
            <a:picLocks noChangeAspect="1"/>
          </p:cNvPicPr>
          <p:nvPr/>
        </p:nvPicPr>
        <p:blipFill>
          <a:blip r:embed="rId6"/>
          <a:stretch>
            <a:fillRect/>
          </a:stretch>
        </p:blipFill>
        <p:spPr>
          <a:xfrm>
            <a:off x="8215842" y="676802"/>
            <a:ext cx="3143250" cy="2981325"/>
          </a:xfrm>
          <a:prstGeom prst="rect">
            <a:avLst/>
          </a:prstGeom>
        </p:spPr>
      </p:pic>
    </p:spTree>
    <p:extLst>
      <p:ext uri="{BB962C8B-B14F-4D97-AF65-F5344CB8AC3E}">
        <p14:creationId xmlns:p14="http://schemas.microsoft.com/office/powerpoint/2010/main" val="9905969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UTENSILI IN PIETRA SCHEGGIATA</a:t>
            </a:r>
            <a:endParaRPr lang="it-IT" dirty="0"/>
          </a:p>
        </p:txBody>
      </p:sp>
      <p:pic>
        <p:nvPicPr>
          <p:cNvPr id="4" name="Segnaposto contenuto 3"/>
          <p:cNvPicPr>
            <a:picLocks noGrp="1" noChangeAspect="1"/>
          </p:cNvPicPr>
          <p:nvPr>
            <p:ph idx="1"/>
          </p:nvPr>
        </p:nvPicPr>
        <p:blipFill>
          <a:blip r:embed="rId2"/>
          <a:stretch>
            <a:fillRect/>
          </a:stretch>
        </p:blipFill>
        <p:spPr>
          <a:xfrm>
            <a:off x="7066843" y="1930479"/>
            <a:ext cx="4124777" cy="4283065"/>
          </a:xfrm>
          <a:prstGeom prst="rect">
            <a:avLst/>
          </a:prstGeom>
        </p:spPr>
      </p:pic>
      <p:pic>
        <p:nvPicPr>
          <p:cNvPr id="5" name="Immagine 4"/>
          <p:cNvPicPr>
            <a:picLocks noChangeAspect="1"/>
          </p:cNvPicPr>
          <p:nvPr/>
        </p:nvPicPr>
        <p:blipFill>
          <a:blip r:embed="rId3"/>
          <a:stretch>
            <a:fillRect/>
          </a:stretch>
        </p:blipFill>
        <p:spPr>
          <a:xfrm>
            <a:off x="1000379" y="1981004"/>
            <a:ext cx="5670563" cy="4097868"/>
          </a:xfrm>
          <a:prstGeom prst="rect">
            <a:avLst/>
          </a:prstGeom>
        </p:spPr>
      </p:pic>
      <p:pic>
        <p:nvPicPr>
          <p:cNvPr id="6" name="Immagine 5"/>
          <p:cNvPicPr>
            <a:picLocks noChangeAspect="1"/>
          </p:cNvPicPr>
          <p:nvPr/>
        </p:nvPicPr>
        <p:blipFill rotWithShape="1">
          <a:blip r:embed="rId4"/>
          <a:srcRect l="601" t="-1818" r="97558" b="1818"/>
          <a:stretch/>
        </p:blipFill>
        <p:spPr>
          <a:xfrm>
            <a:off x="6509983" y="2644549"/>
            <a:ext cx="45719" cy="2483302"/>
          </a:xfrm>
          <a:prstGeom prst="rect">
            <a:avLst/>
          </a:prstGeom>
        </p:spPr>
      </p:pic>
    </p:spTree>
    <p:extLst>
      <p:ext uri="{BB962C8B-B14F-4D97-AF65-F5344CB8AC3E}">
        <p14:creationId xmlns:p14="http://schemas.microsoft.com/office/powerpoint/2010/main" val="42447659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Le Abitazioni</a:t>
            </a:r>
            <a:endParaRPr lang="it-IT" dirty="0"/>
          </a:p>
        </p:txBody>
      </p:sp>
      <p:sp>
        <p:nvSpPr>
          <p:cNvPr id="3" name="Segnaposto contenuto 2"/>
          <p:cNvSpPr>
            <a:spLocks noGrp="1"/>
          </p:cNvSpPr>
          <p:nvPr>
            <p:ph idx="1"/>
          </p:nvPr>
        </p:nvSpPr>
        <p:spPr/>
        <p:txBody>
          <a:bodyPr>
            <a:normAutofit/>
          </a:bodyPr>
          <a:lstStyle/>
          <a:p>
            <a:r>
              <a:rPr lang="it-IT" dirty="0" smtClean="0"/>
              <a:t>Le abitazioni non sono fisse. Gli uomini del paleolitico abitavano dunque in caverne naturali.</a:t>
            </a:r>
            <a:endParaRPr lang="it-IT" dirty="0"/>
          </a:p>
        </p:txBody>
      </p:sp>
      <p:pic>
        <p:nvPicPr>
          <p:cNvPr id="4" name="Immagine 3"/>
          <p:cNvPicPr>
            <a:picLocks noChangeAspect="1"/>
          </p:cNvPicPr>
          <p:nvPr/>
        </p:nvPicPr>
        <p:blipFill>
          <a:blip r:embed="rId2"/>
          <a:stretch>
            <a:fillRect/>
          </a:stretch>
        </p:blipFill>
        <p:spPr>
          <a:xfrm>
            <a:off x="7055555" y="2984501"/>
            <a:ext cx="4216400" cy="3162300"/>
          </a:xfrm>
          <a:prstGeom prst="rect">
            <a:avLst/>
          </a:prstGeom>
        </p:spPr>
      </p:pic>
      <p:pic>
        <p:nvPicPr>
          <p:cNvPr id="5" name="Immagine 4"/>
          <p:cNvPicPr>
            <a:picLocks noChangeAspect="1"/>
          </p:cNvPicPr>
          <p:nvPr/>
        </p:nvPicPr>
        <p:blipFill>
          <a:blip r:embed="rId3"/>
          <a:stretch>
            <a:fillRect/>
          </a:stretch>
        </p:blipFill>
        <p:spPr>
          <a:xfrm>
            <a:off x="3127022" y="3280835"/>
            <a:ext cx="3821288" cy="2865966"/>
          </a:xfrm>
          <a:prstGeom prst="rect">
            <a:avLst/>
          </a:prstGeom>
        </p:spPr>
      </p:pic>
    </p:spTree>
    <p:extLst>
      <p:ext uri="{BB962C8B-B14F-4D97-AF65-F5344CB8AC3E}">
        <p14:creationId xmlns:p14="http://schemas.microsoft.com/office/powerpoint/2010/main" val="28334671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normAutofit fontScale="77500" lnSpcReduction="20000"/>
          </a:bodyPr>
          <a:lstStyle/>
          <a:p>
            <a:r>
              <a:rPr lang="it-IT" dirty="0" smtClean="0"/>
              <a:t>Le</a:t>
            </a:r>
            <a:r>
              <a:rPr lang="it-IT" dirty="0"/>
              <a:t> </a:t>
            </a:r>
            <a:r>
              <a:rPr lang="it-IT" b="1" dirty="0"/>
              <a:t>pitture rupestri</a:t>
            </a:r>
            <a:r>
              <a:rPr lang="it-IT" dirty="0"/>
              <a:t> sono </a:t>
            </a:r>
            <a:r>
              <a:rPr lang="it-IT" dirty="0">
                <a:hlinkClick r:id="rId2" tooltip="Pittura"/>
              </a:rPr>
              <a:t>pitture</a:t>
            </a:r>
            <a:r>
              <a:rPr lang="it-IT" dirty="0"/>
              <a:t> riportate sulle pareti di grotte risalenti alla </a:t>
            </a:r>
            <a:r>
              <a:rPr lang="it-IT" dirty="0">
                <a:hlinkClick r:id="rId3" tooltip="Preistoria"/>
              </a:rPr>
              <a:t>preistoria</a:t>
            </a:r>
            <a:r>
              <a:rPr lang="it-IT" dirty="0"/>
              <a:t> a partire dal </a:t>
            </a:r>
            <a:r>
              <a:rPr lang="it-IT" dirty="0">
                <a:hlinkClick r:id="rId4" tooltip="Paleolitico"/>
              </a:rPr>
              <a:t>Paleolitico</a:t>
            </a:r>
            <a:r>
              <a:rPr lang="it-IT" dirty="0"/>
              <a:t>. Nelle stesse grotte sono stati anche rinvenuti graffiti rupestri.</a:t>
            </a:r>
          </a:p>
          <a:p>
            <a:r>
              <a:rPr lang="it-IT" dirty="0"/>
              <a:t>Quando, alla metà del </a:t>
            </a:r>
            <a:r>
              <a:rPr lang="it-IT" dirty="0">
                <a:hlinkClick r:id="rId5" tooltip="XIX secolo"/>
              </a:rPr>
              <a:t>XIX secolo</a:t>
            </a:r>
            <a:r>
              <a:rPr lang="it-IT" dirty="0"/>
              <a:t>, furono rinvenuti per la prima volta questi </a:t>
            </a:r>
            <a:r>
              <a:rPr lang="it-IT" dirty="0">
                <a:hlinkClick r:id="rId6" tooltip="Graffiti (archeologia)"/>
              </a:rPr>
              <a:t>graffiti</a:t>
            </a:r>
            <a:r>
              <a:rPr lang="it-IT" dirty="0"/>
              <a:t>, vennero considerati primitivi, ma una recente rivalutazione e nuove scoperte ci hanno permesso di comprendere l'importanza dei lavori dell'</a:t>
            </a:r>
            <a:r>
              <a:rPr lang="it-IT" dirty="0">
                <a:hlinkClick r:id="rId7" tooltip="Età della Pietra"/>
              </a:rPr>
              <a:t>Età della Pietra</a:t>
            </a:r>
            <a:r>
              <a:rPr lang="it-IT" dirty="0"/>
              <a:t>, che non solo sono di alto livello artistico, ma costituiscono anche importanti indizi per una migliore conoscenza della </a:t>
            </a:r>
            <a:r>
              <a:rPr lang="it-IT" dirty="0">
                <a:hlinkClick r:id="rId8" tooltip="Cultura"/>
              </a:rPr>
              <a:t>cultura</a:t>
            </a:r>
            <a:r>
              <a:rPr lang="it-IT" dirty="0"/>
              <a:t> e delle credenze di quell'epoca</a:t>
            </a:r>
            <a:r>
              <a:rPr lang="it-IT" dirty="0" smtClean="0"/>
              <a:t>.</a:t>
            </a:r>
            <a:r>
              <a:rPr lang="it-IT" dirty="0"/>
              <a:t> </a:t>
            </a:r>
            <a:r>
              <a:rPr lang="it-IT" dirty="0" smtClean="0"/>
              <a:t>I</a:t>
            </a:r>
            <a:r>
              <a:rPr lang="it-IT" dirty="0"/>
              <a:t> soggetti più comuni nelle pitture rupestri paleolitiche sono i grandi animali selvaggi, come il buoi, bisonti ecc.. </a:t>
            </a:r>
            <a:r>
              <a:rPr lang="it-IT" dirty="0" smtClean="0"/>
              <a:t>Sono </a:t>
            </a:r>
            <a:r>
              <a:rPr lang="it-IT" dirty="0"/>
              <a:t>spesso presenti anche impronte </a:t>
            </a:r>
            <a:r>
              <a:rPr lang="it-IT" dirty="0" smtClean="0"/>
              <a:t>umane.</a:t>
            </a:r>
            <a:r>
              <a:rPr lang="it-IT" dirty="0"/>
              <a:t> </a:t>
            </a:r>
            <a:endParaRPr lang="it-IT" dirty="0" smtClean="0"/>
          </a:p>
          <a:p>
            <a:pPr marL="0" indent="0">
              <a:buNone/>
            </a:pPr>
            <a:r>
              <a:rPr lang="it-IT" dirty="0"/>
              <a:t> Inoltre per pitturare venivano utilizzate pitture naturali, come ad esempio per la maggior parte dei disegni venivano utilizzati mirtilli schiacciati che creavano un colore simile al blu scuro e sangue di animali morti, in modo da farli asciugare far capire che da lì vi </a:t>
            </a:r>
            <a:r>
              <a:rPr lang="it-IT" dirty="0" smtClean="0"/>
              <a:t>era passato </a:t>
            </a:r>
            <a:r>
              <a:rPr lang="it-IT" dirty="0"/>
              <a:t>qualcuno o che quella grotta occupata come casa.</a:t>
            </a:r>
          </a:p>
        </p:txBody>
      </p:sp>
    </p:spTree>
    <p:extLst>
      <p:ext uri="{BB962C8B-B14F-4D97-AF65-F5344CB8AC3E}">
        <p14:creationId xmlns:p14="http://schemas.microsoft.com/office/powerpoint/2010/main" val="36589020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PITTURE RUPETRI</a:t>
            </a:r>
            <a:endParaRPr lang="it-IT" dirty="0"/>
          </a:p>
        </p:txBody>
      </p:sp>
      <p:pic>
        <p:nvPicPr>
          <p:cNvPr id="4" name="Segnaposto contenuto 3"/>
          <p:cNvPicPr>
            <a:picLocks noGrp="1" noChangeAspect="1"/>
          </p:cNvPicPr>
          <p:nvPr>
            <p:ph idx="1"/>
          </p:nvPr>
        </p:nvPicPr>
        <p:blipFill>
          <a:blip r:embed="rId2"/>
          <a:stretch>
            <a:fillRect/>
          </a:stretch>
        </p:blipFill>
        <p:spPr>
          <a:xfrm>
            <a:off x="856096" y="2557463"/>
            <a:ext cx="4496696" cy="3317875"/>
          </a:xfrm>
          <a:prstGeom prst="rect">
            <a:avLst/>
          </a:prstGeom>
        </p:spPr>
      </p:pic>
      <p:pic>
        <p:nvPicPr>
          <p:cNvPr id="5" name="Immagine 4"/>
          <p:cNvPicPr>
            <a:picLocks noChangeAspect="1"/>
          </p:cNvPicPr>
          <p:nvPr/>
        </p:nvPicPr>
        <p:blipFill>
          <a:blip r:embed="rId3"/>
          <a:stretch>
            <a:fillRect/>
          </a:stretch>
        </p:blipFill>
        <p:spPr>
          <a:xfrm>
            <a:off x="5478815" y="2541588"/>
            <a:ext cx="5953125" cy="3333750"/>
          </a:xfrm>
          <a:prstGeom prst="rect">
            <a:avLst/>
          </a:prstGeom>
        </p:spPr>
      </p:pic>
    </p:spTree>
    <p:extLst>
      <p:ext uri="{BB962C8B-B14F-4D97-AF65-F5344CB8AC3E}">
        <p14:creationId xmlns:p14="http://schemas.microsoft.com/office/powerpoint/2010/main" val="5005512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4" name="Segnaposto contenuto 3"/>
          <p:cNvPicPr>
            <a:picLocks noGrp="1" noChangeAspect="1"/>
          </p:cNvPicPr>
          <p:nvPr>
            <p:ph idx="1"/>
          </p:nvPr>
        </p:nvPicPr>
        <p:blipFill>
          <a:blip r:embed="rId2"/>
          <a:stretch>
            <a:fillRect/>
          </a:stretch>
        </p:blipFill>
        <p:spPr>
          <a:xfrm flipH="1">
            <a:off x="-7765240" y="1954530"/>
            <a:ext cx="5113764" cy="2863707"/>
          </a:xfrm>
          <a:prstGeom prst="rect">
            <a:avLst/>
          </a:prstGeom>
        </p:spPr>
      </p:pic>
      <p:pic>
        <p:nvPicPr>
          <p:cNvPr id="5" name="Immagine 4"/>
          <p:cNvPicPr>
            <a:picLocks noChangeAspect="1"/>
          </p:cNvPicPr>
          <p:nvPr/>
        </p:nvPicPr>
        <p:blipFill>
          <a:blip r:embed="rId3"/>
          <a:stretch>
            <a:fillRect/>
          </a:stretch>
        </p:blipFill>
        <p:spPr>
          <a:xfrm>
            <a:off x="6157241" y="982132"/>
            <a:ext cx="5113073" cy="5043168"/>
          </a:xfrm>
          <a:prstGeom prst="rect">
            <a:avLst/>
          </a:prstGeom>
        </p:spPr>
      </p:pic>
      <p:pic>
        <p:nvPicPr>
          <p:cNvPr id="6" name="Immagine 5"/>
          <p:cNvPicPr>
            <a:picLocks noChangeAspect="1"/>
          </p:cNvPicPr>
          <p:nvPr/>
        </p:nvPicPr>
        <p:blipFill>
          <a:blip r:embed="rId4"/>
          <a:stretch>
            <a:fillRect/>
          </a:stretch>
        </p:blipFill>
        <p:spPr>
          <a:xfrm>
            <a:off x="712653" y="1954530"/>
            <a:ext cx="5383347" cy="3301786"/>
          </a:xfrm>
          <a:prstGeom prst="rect">
            <a:avLst/>
          </a:prstGeom>
        </p:spPr>
      </p:pic>
    </p:spTree>
    <p:extLst>
      <p:ext uri="{BB962C8B-B14F-4D97-AF65-F5344CB8AC3E}">
        <p14:creationId xmlns:p14="http://schemas.microsoft.com/office/powerpoint/2010/main" val="406215200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o">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276</TotalTime>
  <Words>675</Words>
  <Application>Microsoft Office PowerPoint</Application>
  <PresentationFormat>Widescreen</PresentationFormat>
  <Paragraphs>53</Paragraphs>
  <Slides>27</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27</vt:i4>
      </vt:variant>
    </vt:vector>
  </HeadingPairs>
  <TitlesOfParts>
    <vt:vector size="31" baseType="lpstr">
      <vt:lpstr>Arial</vt:lpstr>
      <vt:lpstr>Garamond</vt:lpstr>
      <vt:lpstr>Wingdings</vt:lpstr>
      <vt:lpstr>Organico</vt:lpstr>
      <vt:lpstr>        LA PREISTORIA</vt:lpstr>
      <vt:lpstr>Presentazione standard di PowerPoint</vt:lpstr>
      <vt:lpstr>Che cos’è la preistoria?</vt:lpstr>
      <vt:lpstr>Presentazione standard di PowerPoint</vt:lpstr>
      <vt:lpstr>UTENSILI IN PIETRA SCHEGGIATA</vt:lpstr>
      <vt:lpstr>Le Abitazioni</vt:lpstr>
      <vt:lpstr>Presentazione standard di PowerPoint</vt:lpstr>
      <vt:lpstr>PITTURE RUPETRI</vt:lpstr>
      <vt:lpstr>Presentazione standard di PowerPoint</vt:lpstr>
      <vt:lpstr>La forma più elementare di pittura preistorica è costituita dalle impronte di mani.</vt:lpstr>
      <vt:lpstr>LE GROTTE DI LASCAUX</vt:lpstr>
      <vt:lpstr>Presentazione standard di PowerPoint</vt:lpstr>
      <vt:lpstr>Presentazione standard di PowerPoint</vt:lpstr>
      <vt:lpstr>GROTTA DI CHAUVET</vt:lpstr>
      <vt:lpstr>Presentazione standard di PowerPoint</vt:lpstr>
      <vt:lpstr>VENERE DI WILLENDORF</vt:lpstr>
      <vt:lpstr>Altre veneri</vt:lpstr>
      <vt:lpstr>IL NEOLITICO</vt:lpstr>
      <vt:lpstr>Presentazione standard di PowerPoint</vt:lpstr>
      <vt:lpstr>LAVORAZIONE IN CERAMICA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FINE.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PREISTORIA</dc:title>
  <dc:creator>Utente Windows</dc:creator>
  <cp:lastModifiedBy>Utente Windows</cp:lastModifiedBy>
  <cp:revision>28</cp:revision>
  <dcterms:created xsi:type="dcterms:W3CDTF">2020-11-12T18:41:43Z</dcterms:created>
  <dcterms:modified xsi:type="dcterms:W3CDTF">2020-11-16T15:07:22Z</dcterms:modified>
</cp:coreProperties>
</file>